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09" r:id="rId5"/>
    <p:sldId id="321" r:id="rId6"/>
    <p:sldId id="306" r:id="rId7"/>
    <p:sldId id="323" r:id="rId8"/>
    <p:sldId id="322" r:id="rId9"/>
    <p:sldId id="314" r:id="rId10"/>
    <p:sldId id="292" r:id="rId11"/>
    <p:sldId id="311" r:id="rId12"/>
    <p:sldId id="326" r:id="rId13"/>
    <p:sldId id="325" r:id="rId14"/>
    <p:sldId id="327" r:id="rId15"/>
    <p:sldId id="296" r:id="rId16"/>
    <p:sldId id="32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AC556"/>
    <a:srgbClr val="0E97B2"/>
    <a:srgbClr val="455181"/>
    <a:srgbClr val="6D453B"/>
    <a:srgbClr val="C59C93"/>
    <a:srgbClr val="4D748C"/>
    <a:srgbClr val="F7ED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104" d="100"/>
          <a:sy n="104" d="100"/>
        </p:scale>
        <p:origin x="144" y="276"/>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 T Chawla" userId="9cc291ed24f4529b" providerId="LiveId" clId="{EC80CC13-E1BD-47EE-A2E7-334BFF211996}"/>
    <pc:docChg chg="modSld">
      <pc:chgData name="Deepa T Chawla" userId="9cc291ed24f4529b" providerId="LiveId" clId="{EC80CC13-E1BD-47EE-A2E7-334BFF211996}" dt="2022-03-13T09:45:08.996" v="12" actId="14100"/>
      <pc:docMkLst>
        <pc:docMk/>
      </pc:docMkLst>
      <pc:sldChg chg="modSp mod">
        <pc:chgData name="Deepa T Chawla" userId="9cc291ed24f4529b" providerId="LiveId" clId="{EC80CC13-E1BD-47EE-A2E7-334BFF211996}" dt="2022-03-13T09:45:08.996" v="12" actId="14100"/>
        <pc:sldMkLst>
          <pc:docMk/>
          <pc:sldMk cId="3197763602" sldId="292"/>
        </pc:sldMkLst>
        <pc:spChg chg="mod">
          <ac:chgData name="Deepa T Chawla" userId="9cc291ed24f4529b" providerId="LiveId" clId="{EC80CC13-E1BD-47EE-A2E7-334BFF211996}" dt="2022-03-13T09:45:08.996" v="12" actId="14100"/>
          <ac:spMkLst>
            <pc:docMk/>
            <pc:sldMk cId="3197763602" sldId="292"/>
            <ac:spMk id="6" creationId="{84F71C41-0F4E-41D0-9027-DD576AF5DA1A}"/>
          </ac:spMkLst>
        </pc:spChg>
        <pc:spChg chg="mod">
          <ac:chgData name="Deepa T Chawla" userId="9cc291ed24f4529b" providerId="LiveId" clId="{EC80CC13-E1BD-47EE-A2E7-334BFF211996}" dt="2022-03-13T09:44:53.167" v="9" actId="1076"/>
          <ac:spMkLst>
            <pc:docMk/>
            <pc:sldMk cId="3197763602" sldId="292"/>
            <ac:spMk id="8" creationId="{724FF59B-293F-4EE7-933F-DD15B7578F8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4/3/2022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4/3/2022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178499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87112127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picture containing indoor, person, floor, electronics&#10;&#10;Description automatically generated">
            <a:extLst>
              <a:ext uri="{FF2B5EF4-FFF2-40B4-BE49-F238E27FC236}">
                <a16:creationId xmlns:a16="http://schemas.microsoft.com/office/drawing/2014/main" id="{92356EC8-623B-4907-B967-992714819F7C}"/>
              </a:ext>
            </a:extLst>
          </p:cNvPr>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1"/>
            <a:ext cx="12191999" cy="6858001"/>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F128601-A193-4EBB-B799-55A7679D64E6}"/>
              </a:ext>
            </a:extLst>
          </p:cNvPr>
          <p:cNvPicPr>
            <a:picLocks noChangeAspect="1"/>
          </p:cNvPicPr>
          <p:nvPr userDrawn="1"/>
        </p:nvPicPr>
        <p:blipFill>
          <a:blip r:embed="rId2">
            <a:alphaModFix amt="70000"/>
            <a:duotone>
              <a:schemeClr val="accent6">
                <a:shade val="45000"/>
                <a:satMod val="135000"/>
              </a:schemeClr>
              <a:prstClr val="white"/>
            </a:duotone>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rgbClr val="FFFF00"/>
                </a:solidFill>
              </a:defRPr>
            </a:lvl1pPr>
          </a:lstStyle>
          <a:p>
            <a:r>
              <a:rPr lang="en-US"/>
              <a:t>Group 2 - S2</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rgbClr val="FFFF00"/>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1C60952-A78B-40B7-9244-3F9FE0038B5A}"/>
              </a:ext>
            </a:extLst>
          </p:cNvPr>
          <p:cNvPicPr>
            <a:picLocks noChangeAspect="1"/>
          </p:cNvPicPr>
          <p:nvPr userDrawn="1"/>
        </p:nvPicPr>
        <p:blipFill>
          <a:blip r:embed="rId2">
            <a:duotone>
              <a:schemeClr val="accent5">
                <a:shade val="45000"/>
                <a:satMod val="135000"/>
              </a:schemeClr>
              <a:prstClr val="white"/>
            </a:duotone>
            <a:alphaModFix amt="70000"/>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rgbClr val="FFFF00"/>
                </a:solidFill>
              </a:defRPr>
            </a:lvl1pPr>
          </a:lstStyle>
          <a:p>
            <a:r>
              <a:rPr lang="en-US"/>
              <a:t>Group 2 - S2</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rgbClr val="FFFF00"/>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Group 2 - S2</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Group 2 - S2</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Group 2 - S2</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074" name="Picture 2" descr="ABM College: 5 Reasons Why Mobile App Developer is a Good Career">
            <a:extLst>
              <a:ext uri="{FF2B5EF4-FFF2-40B4-BE49-F238E27FC236}">
                <a16:creationId xmlns:a16="http://schemas.microsoft.com/office/drawing/2014/main" id="{CCA95C57-6005-46F2-99B2-2A30CFC2CA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FE1AAB-5EBC-4913-9A1E-DBC69C761B22}"/>
              </a:ext>
            </a:extLst>
          </p:cNvPr>
          <p:cNvSpPr/>
          <p:nvPr userDrawn="1"/>
        </p:nvSpPr>
        <p:spPr>
          <a:xfrm>
            <a:off x="666572" y="640079"/>
            <a:ext cx="10887342" cy="5577841"/>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2503918" y="2134398"/>
            <a:ext cx="7648486" cy="640080"/>
          </a:xfrm>
        </p:spPr>
        <p:txBody>
          <a:bodyPr>
            <a:no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878224" y="3096142"/>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Group 2 - S2</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11" name="Picture 10" descr="A picture containing indoor, person, floor, electronics&#10;&#10;Description automatically generated">
            <a:extLst>
              <a:ext uri="{FF2B5EF4-FFF2-40B4-BE49-F238E27FC236}">
                <a16:creationId xmlns:a16="http://schemas.microsoft.com/office/drawing/2014/main" id="{622BD7CB-84E2-4914-8420-25C43B9214B4}"/>
              </a:ext>
            </a:extLst>
          </p:cNvPr>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1"/>
            <a:ext cx="12191999" cy="6858001"/>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Group 2 - S2</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Group 2 - S2</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Group 2 - S2</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026" name="Picture 2" descr="Exploratory Data Analysis on Mobile App Behavior Data | by Luke Sun |  Towards Data Science">
            <a:extLst>
              <a:ext uri="{FF2B5EF4-FFF2-40B4-BE49-F238E27FC236}">
                <a16:creationId xmlns:a16="http://schemas.microsoft.com/office/drawing/2014/main" id="{1D63A13E-1097-4B27-839B-9D933925499E}"/>
              </a:ext>
            </a:extLst>
          </p:cNvPr>
          <p:cNvPicPr>
            <a:picLocks noChangeAspect="1" noChangeArrowheads="1"/>
          </p:cNvPicPr>
          <p:nvPr userDrawn="1"/>
        </p:nvPicPr>
        <p:blipFill>
          <a:blip r:embed="rId2">
            <a:graysc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8382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rgbClr val="FFFF00"/>
                </a:solidFill>
              </a:defRPr>
            </a:lvl1pPr>
          </a:lstStyle>
          <a:p>
            <a:r>
              <a:rPr lang="en-US"/>
              <a:t>Group 2 - S2</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rgbClr val="FFFF00"/>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9" descr="A picture containing text, wooden&#10;&#10;Description automatically generated">
            <a:extLst>
              <a:ext uri="{FF2B5EF4-FFF2-40B4-BE49-F238E27FC236}">
                <a16:creationId xmlns:a16="http://schemas.microsoft.com/office/drawing/2014/main" id="{44622B39-FF78-4C46-AD2B-B753F3681B11}"/>
              </a:ext>
            </a:extLst>
          </p:cNvPr>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Group 2 - S2</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Group 2 - S2</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a:t>2022</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Group 2 - S2</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Group 2 - S2</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picture containing text, wooden, measuring stick&#10;&#10;Description automatically generated">
            <a:extLst>
              <a:ext uri="{FF2B5EF4-FFF2-40B4-BE49-F238E27FC236}">
                <a16:creationId xmlns:a16="http://schemas.microsoft.com/office/drawing/2014/main" id="{F783FA33-B3CB-4E00-8E39-12ED04034249}"/>
              </a:ext>
            </a:extLst>
          </p:cNvPr>
          <p:cNvPicPr>
            <a:picLocks noChangeAspect="1"/>
          </p:cNvPicPr>
          <p:nvPr userDrawn="1"/>
        </p:nvPicPr>
        <p:blipFill>
          <a:blip r:embed="rId17">
            <a:extLst>
              <a:ext uri="{BEBA8EAE-BF5A-486C-A8C5-ECC9F3942E4B}">
                <a14:imgProps xmlns:a14="http://schemas.microsoft.com/office/drawing/2010/main">
                  <a14:imgLayer r:embed="rId18">
                    <a14:imgEffect>
                      <a14:saturation sat="66000"/>
                    </a14:imgEffect>
                  </a14:imgLayer>
                </a14:imgProps>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09FD4FDD-1AFC-4A61-AEF1-1473816819C5}"/>
              </a:ext>
            </a:extLst>
          </p:cNvPr>
          <p:cNvSpPr txBox="1"/>
          <p:nvPr userDrawn="1"/>
        </p:nvSpPr>
        <p:spPr>
          <a:xfrm>
            <a:off x="273465" y="333286"/>
            <a:ext cx="11596643" cy="6023064"/>
          </a:xfrm>
          <a:prstGeom prst="rect">
            <a:avLst/>
          </a:prstGeom>
          <a:solidFill>
            <a:schemeClr val="bg1">
              <a:alpha val="77000"/>
            </a:schemeClr>
          </a:solidFill>
        </p:spPr>
        <p:txBody>
          <a:bodyPr wrap="square" rtlCol="0">
            <a:spAutoFit/>
          </a:bodyPr>
          <a:lstStyle/>
          <a:p>
            <a:endParaRPr lang="en-GB" dirty="0"/>
          </a:p>
        </p:txBody>
      </p:sp>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1">
                <a:solidFill>
                  <a:srgbClr val="FFFF00"/>
                </a:solidFill>
              </a:defRPr>
            </a:lvl1pPr>
          </a:lstStyle>
          <a:p>
            <a:r>
              <a:rPr lang="en-US"/>
              <a:t>Group 2 - S2</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1">
                <a:solidFill>
                  <a:srgbClr val="FFFF00"/>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622991" y="1254107"/>
            <a:ext cx="3592736" cy="2710761"/>
          </a:xfrm>
        </p:spPr>
        <p:txBody>
          <a:bodyPr>
            <a:normAutofit/>
          </a:bodyPr>
          <a:lstStyle/>
          <a:p>
            <a:r>
              <a:rPr lang="en-US" sz="3200" b="1" spc="-100" dirty="0">
                <a:solidFill>
                  <a:schemeClr val="tx1">
                    <a:lumMod val="75000"/>
                    <a:lumOff val="25000"/>
                  </a:schemeClr>
                </a:solidFill>
                <a:latin typeface="+mj-lt"/>
              </a:rPr>
              <a:t>  </a:t>
            </a:r>
          </a:p>
          <a:p>
            <a:r>
              <a:rPr lang="en-US" sz="2600" b="1" spc="-100" dirty="0">
                <a:solidFill>
                  <a:schemeClr val="tx1">
                    <a:lumMod val="75000"/>
                    <a:lumOff val="25000"/>
                  </a:schemeClr>
                </a:solidFill>
                <a:latin typeface="-apple-system"/>
              </a:rPr>
              <a:t>Group S2 - 2</a:t>
            </a:r>
            <a:r>
              <a:rPr lang="en-US" sz="2600" b="1" i="0" spc="-100" baseline="0" dirty="0">
                <a:solidFill>
                  <a:schemeClr val="tx1">
                    <a:lumMod val="75000"/>
                    <a:lumOff val="25000"/>
                  </a:schemeClr>
                </a:solidFill>
                <a:latin typeface="-apple-system"/>
              </a:rPr>
              <a:t> </a:t>
            </a:r>
          </a:p>
          <a:p>
            <a:pPr algn="just"/>
            <a:r>
              <a:rPr lang="en-US" sz="1500" b="0" i="0" spc="140" baseline="0" dirty="0">
                <a:solidFill>
                  <a:srgbClr val="455181"/>
                </a:solidFill>
                <a:latin typeface="-apple-system"/>
                <a:cs typeface="Dubai Medium" panose="020B0603030403030204" pitchFamily="34" charset="-78"/>
              </a:rPr>
              <a:t>Alfred George, </a:t>
            </a:r>
          </a:p>
          <a:p>
            <a:pPr algn="just"/>
            <a:r>
              <a:rPr lang="en-US" sz="1500" b="0" i="0" spc="140" baseline="0" dirty="0">
                <a:solidFill>
                  <a:srgbClr val="455181"/>
                </a:solidFill>
                <a:latin typeface="-apple-system"/>
                <a:cs typeface="Dubai Medium" panose="020B0603030403030204" pitchFamily="34" charset="-78"/>
              </a:rPr>
              <a:t>Deepa </a:t>
            </a:r>
            <a:r>
              <a:rPr lang="en-US" sz="1500" spc="140" dirty="0">
                <a:solidFill>
                  <a:srgbClr val="455181"/>
                </a:solidFill>
                <a:latin typeface="-apple-system"/>
                <a:cs typeface="Dubai Medium" panose="020B0603030403030204" pitchFamily="34" charset="-78"/>
              </a:rPr>
              <a:t>Taneja</a:t>
            </a:r>
            <a:r>
              <a:rPr lang="en-US" sz="1500" b="0" i="0" spc="140" baseline="0" dirty="0">
                <a:solidFill>
                  <a:srgbClr val="455181"/>
                </a:solidFill>
                <a:latin typeface="-apple-system"/>
                <a:cs typeface="Dubai Medium" panose="020B0603030403030204" pitchFamily="34" charset="-78"/>
              </a:rPr>
              <a:t> Chawla,</a:t>
            </a:r>
          </a:p>
          <a:p>
            <a:pPr algn="just"/>
            <a:r>
              <a:rPr lang="en-US" sz="1500" b="0" i="0" spc="140" baseline="0" dirty="0" err="1">
                <a:solidFill>
                  <a:srgbClr val="455181"/>
                </a:solidFill>
                <a:latin typeface="-apple-system"/>
                <a:cs typeface="Dubai Medium" panose="020B0603030403030204" pitchFamily="34" charset="-78"/>
              </a:rPr>
              <a:t>Nikulkumar</a:t>
            </a:r>
            <a:r>
              <a:rPr lang="en-US" sz="1500" b="0" i="0" spc="140" baseline="0" dirty="0">
                <a:solidFill>
                  <a:srgbClr val="455181"/>
                </a:solidFill>
                <a:latin typeface="-apple-system"/>
                <a:cs typeface="Dubai Medium" panose="020B0603030403030204" pitchFamily="34" charset="-78"/>
              </a:rPr>
              <a:t> </a:t>
            </a:r>
            <a:r>
              <a:rPr lang="en-US" sz="1500" b="0" i="0" spc="140" baseline="0" dirty="0" err="1">
                <a:solidFill>
                  <a:srgbClr val="455181"/>
                </a:solidFill>
                <a:latin typeface="-apple-system"/>
                <a:cs typeface="Dubai Medium" panose="020B0603030403030204" pitchFamily="34" charset="-78"/>
              </a:rPr>
              <a:t>Devataja</a:t>
            </a:r>
            <a:r>
              <a:rPr lang="en-US" sz="1500" b="0" i="0" spc="140" baseline="0" dirty="0">
                <a:solidFill>
                  <a:srgbClr val="455181"/>
                </a:solidFill>
                <a:latin typeface="-apple-system"/>
                <a:cs typeface="Dubai Medium" panose="020B0603030403030204" pitchFamily="34" charset="-78"/>
              </a:rPr>
              <a:t>, </a:t>
            </a:r>
          </a:p>
          <a:p>
            <a:pPr algn="just"/>
            <a:r>
              <a:rPr lang="en-US" sz="1500" b="0" i="0" spc="140" baseline="0" dirty="0">
                <a:solidFill>
                  <a:srgbClr val="455181"/>
                </a:solidFill>
                <a:latin typeface="-apple-system"/>
                <a:cs typeface="Dubai Medium" panose="020B0603030403030204" pitchFamily="34" charset="-78"/>
              </a:rPr>
              <a:t>Prathap David Carlo, </a:t>
            </a:r>
          </a:p>
          <a:p>
            <a:pPr algn="just"/>
            <a:r>
              <a:rPr lang="en-US" sz="1500" b="0" i="0" spc="140" baseline="0" dirty="0">
                <a:solidFill>
                  <a:srgbClr val="455181"/>
                </a:solidFill>
                <a:latin typeface="-apple-system"/>
                <a:cs typeface="Dubai Medium" panose="020B0603030403030204" pitchFamily="34" charset="-78"/>
              </a:rPr>
              <a:t>Rajesh </a:t>
            </a:r>
            <a:r>
              <a:rPr lang="en-US" sz="1500" b="0" i="0" spc="140" baseline="0" dirty="0" err="1">
                <a:solidFill>
                  <a:srgbClr val="455181"/>
                </a:solidFill>
                <a:latin typeface="-apple-system"/>
                <a:cs typeface="Dubai Medium" panose="020B0603030403030204" pitchFamily="34" charset="-78"/>
              </a:rPr>
              <a:t>Gandham</a:t>
            </a:r>
            <a:endParaRPr lang="en-US" sz="1500" b="0" i="0" spc="140" baseline="0" dirty="0">
              <a:solidFill>
                <a:srgbClr val="455181"/>
              </a:solidFill>
              <a:latin typeface="-apple-system"/>
              <a:cs typeface="Dubai Medium" panose="020B0603030403030204" pitchFamily="34" charset="-78"/>
            </a:endParaRPr>
          </a:p>
          <a:p>
            <a:endParaRPr lang="en-US" dirty="0"/>
          </a:p>
        </p:txBody>
      </p:sp>
      <p:sp>
        <p:nvSpPr>
          <p:cNvPr id="10" name="Subtitle 22">
            <a:extLst>
              <a:ext uri="{FF2B5EF4-FFF2-40B4-BE49-F238E27FC236}">
                <a16:creationId xmlns:a16="http://schemas.microsoft.com/office/drawing/2014/main" id="{DAD05D92-D69B-4859-B9B7-57A97216A912}"/>
              </a:ext>
            </a:extLst>
          </p:cNvPr>
          <p:cNvSpPr txBox="1">
            <a:spLocks/>
          </p:cNvSpPr>
          <p:nvPr/>
        </p:nvSpPr>
        <p:spPr>
          <a:xfrm>
            <a:off x="6622991" y="992583"/>
            <a:ext cx="4326192" cy="523048"/>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spc="-100" dirty="0">
                <a:solidFill>
                  <a:schemeClr val="tx1">
                    <a:lumMod val="75000"/>
                    <a:lumOff val="25000"/>
                  </a:schemeClr>
                </a:solidFill>
                <a:latin typeface="+mj-lt"/>
              </a:rPr>
              <a:t>  </a:t>
            </a:r>
          </a:p>
          <a:p>
            <a:r>
              <a:rPr lang="en-US" sz="11200" b="1" spc="-100" dirty="0">
                <a:solidFill>
                  <a:schemeClr val="tx1">
                    <a:lumMod val="75000"/>
                    <a:lumOff val="25000"/>
                  </a:schemeClr>
                </a:solidFill>
                <a:latin typeface="-apple-system"/>
              </a:rPr>
              <a:t>Project 4</a:t>
            </a:r>
            <a:r>
              <a:rPr lang="en-US" sz="5600" b="1" spc="-100" dirty="0">
                <a:solidFill>
                  <a:schemeClr val="tx1">
                    <a:lumMod val="75000"/>
                    <a:lumOff val="25000"/>
                  </a:schemeClr>
                </a:solidFill>
                <a:latin typeface="-apple-system"/>
              </a:rPr>
              <a:t> </a:t>
            </a:r>
          </a:p>
          <a:p>
            <a:pPr algn="just"/>
            <a:endParaRPr lang="en-US" sz="1800" spc="140" dirty="0">
              <a:solidFill>
                <a:srgbClr val="0070C0"/>
              </a:solidFill>
              <a:cs typeface="Dubai Medium" panose="020B0603030403030204" pitchFamily="34" charset="-78"/>
            </a:endParaRPr>
          </a:p>
          <a:p>
            <a:pPr algn="just"/>
            <a:endParaRPr lang="en-US" sz="1800" spc="140" dirty="0">
              <a:solidFill>
                <a:srgbClr val="0070C0"/>
              </a:solidFill>
              <a:cs typeface="Dubai Medium" panose="020B0603030403030204" pitchFamily="34" charset="-78"/>
            </a:endParaRPr>
          </a:p>
          <a:p>
            <a:endParaRPr lang="en-US" dirty="0"/>
          </a:p>
        </p:txBody>
      </p:sp>
      <p:sp>
        <p:nvSpPr>
          <p:cNvPr id="3" name="Arrow: Pentagon 2">
            <a:extLst>
              <a:ext uri="{FF2B5EF4-FFF2-40B4-BE49-F238E27FC236}">
                <a16:creationId xmlns:a16="http://schemas.microsoft.com/office/drawing/2014/main" id="{5207F556-4B77-48C5-81D6-B6F54388883A}"/>
              </a:ext>
            </a:extLst>
          </p:cNvPr>
          <p:cNvSpPr/>
          <p:nvPr/>
        </p:nvSpPr>
        <p:spPr>
          <a:xfrm>
            <a:off x="1393825" y="1143001"/>
            <a:ext cx="5229166" cy="446518"/>
          </a:xfrm>
          <a:prstGeom prst="homePlate">
            <a:avLst/>
          </a:prstGeom>
          <a:solidFill>
            <a:srgbClr val="FAC556">
              <a:alpha val="51000"/>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a:p>
            <a:pPr algn="ctr"/>
            <a:r>
              <a:rPr lang="en-US" sz="2800" b="1" dirty="0">
                <a:solidFill>
                  <a:srgbClr val="002060"/>
                </a:solidFill>
                <a:latin typeface="-apple-system"/>
              </a:rPr>
              <a:t>DAB 303 Marketing Analytics</a:t>
            </a:r>
          </a:p>
          <a:p>
            <a:pPr algn="ctr"/>
            <a:endParaRPr lang="en-CA" dirty="0"/>
          </a:p>
        </p:txBody>
      </p:sp>
      <p:pic>
        <p:nvPicPr>
          <p:cNvPr id="1028" name="Picture 4">
            <a:extLst>
              <a:ext uri="{FF2B5EF4-FFF2-40B4-BE49-F238E27FC236}">
                <a16:creationId xmlns:a16="http://schemas.microsoft.com/office/drawing/2014/main" id="{77BA19EA-F388-4ED1-ADD6-C97EE0112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5636" y="2567710"/>
            <a:ext cx="3458601" cy="3794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2067AFB4-7DBD-459A-9A9B-52C441FCA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825" y="1589519"/>
            <a:ext cx="5034684" cy="354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18016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34">
            <a:extLst>
              <a:ext uri="{FF2B5EF4-FFF2-40B4-BE49-F238E27FC236}">
                <a16:creationId xmlns:a16="http://schemas.microsoft.com/office/drawing/2014/main" id="{9E2D7212-9D44-BA47-91D4-3FB11FDCE39E}"/>
              </a:ext>
            </a:extLst>
          </p:cNvPr>
          <p:cNvSpPr>
            <a:spLocks noGrp="1"/>
          </p:cNvSpPr>
          <p:nvPr>
            <p:ph idx="18"/>
          </p:nvPr>
        </p:nvSpPr>
        <p:spPr>
          <a:xfrm>
            <a:off x="1923660" y="5589452"/>
            <a:ext cx="4114800" cy="949460"/>
          </a:xfrm>
        </p:spPr>
        <p:txBody>
          <a:bodyPr>
            <a:normAutofit/>
          </a:bodyPr>
          <a:lstStyle/>
          <a:p>
            <a:r>
              <a:rPr lang="en-US" dirty="0"/>
              <a:t>	</a:t>
            </a:r>
          </a:p>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16" name="Title 1">
            <a:extLst>
              <a:ext uri="{FF2B5EF4-FFF2-40B4-BE49-F238E27FC236}">
                <a16:creationId xmlns:a16="http://schemas.microsoft.com/office/drawing/2014/main" id="{C87666FC-03B2-4725-A393-C8A0EDE24D75}"/>
              </a:ext>
            </a:extLst>
          </p:cNvPr>
          <p:cNvSpPr txBox="1">
            <a:spLocks/>
          </p:cNvSpPr>
          <p:nvPr/>
        </p:nvSpPr>
        <p:spPr>
          <a:xfrm>
            <a:off x="933061" y="867747"/>
            <a:ext cx="10344539" cy="832385"/>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b="1" dirty="0">
                <a:solidFill>
                  <a:srgbClr val="0E97B2"/>
                </a:solidFill>
                <a:latin typeface="-apple-system"/>
              </a:rPr>
              <a:t>Further Exploration</a:t>
            </a:r>
          </a:p>
        </p:txBody>
      </p:sp>
      <p:sp>
        <p:nvSpPr>
          <p:cNvPr id="12" name="TextBox 11">
            <a:extLst>
              <a:ext uri="{FF2B5EF4-FFF2-40B4-BE49-F238E27FC236}">
                <a16:creationId xmlns:a16="http://schemas.microsoft.com/office/drawing/2014/main" id="{34A00EF5-9D13-416A-8E84-3DD745594D32}"/>
              </a:ext>
            </a:extLst>
          </p:cNvPr>
          <p:cNvSpPr txBox="1"/>
          <p:nvPr/>
        </p:nvSpPr>
        <p:spPr>
          <a:xfrm>
            <a:off x="3963839" y="1830182"/>
            <a:ext cx="7082945" cy="2308324"/>
          </a:xfrm>
          <a:prstGeom prst="rect">
            <a:avLst/>
          </a:prstGeom>
          <a:noFill/>
        </p:spPr>
        <p:txBody>
          <a:bodyPr wrap="square">
            <a:spAutoFit/>
          </a:bodyPr>
          <a:lstStyle/>
          <a:p>
            <a:pPr algn="l">
              <a:buFont typeface="+mj-lt"/>
              <a:buAutoNum type="arabicPeriod"/>
            </a:pPr>
            <a:r>
              <a:rPr lang="en-GB" dirty="0">
                <a:latin typeface="-apple-system"/>
              </a:rPr>
              <a:t> We have </a:t>
            </a:r>
            <a:r>
              <a:rPr lang="en-GB" dirty="0">
                <a:solidFill>
                  <a:srgbClr val="FF7C80"/>
                </a:solidFill>
                <a:latin typeface="-apple-system"/>
              </a:rPr>
              <a:t>17754</a:t>
            </a:r>
            <a:r>
              <a:rPr lang="en-GB" dirty="0">
                <a:latin typeface="-apple-system"/>
              </a:rPr>
              <a:t> orders over the year</a:t>
            </a:r>
          </a:p>
          <a:p>
            <a:pPr algn="l">
              <a:buFont typeface="+mj-lt"/>
              <a:buAutoNum type="arabicPeriod"/>
            </a:pPr>
            <a:endParaRPr lang="en-GB" dirty="0">
              <a:latin typeface="-apple-system"/>
            </a:endParaRPr>
          </a:p>
          <a:p>
            <a:pPr algn="l">
              <a:buFont typeface="+mj-lt"/>
              <a:buAutoNum type="arabicPeriod"/>
            </a:pPr>
            <a:r>
              <a:rPr lang="en-GB" dirty="0">
                <a:latin typeface="-apple-system"/>
              </a:rPr>
              <a:t> We have nearly </a:t>
            </a:r>
            <a:r>
              <a:rPr lang="en-GB" dirty="0">
                <a:solidFill>
                  <a:srgbClr val="FF7C80"/>
                </a:solidFill>
                <a:latin typeface="-apple-system"/>
              </a:rPr>
              <a:t>4297</a:t>
            </a:r>
            <a:r>
              <a:rPr lang="en-GB" dirty="0">
                <a:latin typeface="-apple-system"/>
              </a:rPr>
              <a:t> Customers</a:t>
            </a:r>
          </a:p>
          <a:p>
            <a:pPr algn="l">
              <a:buFont typeface="+mj-lt"/>
              <a:buAutoNum type="arabicPeriod"/>
            </a:pPr>
            <a:endParaRPr lang="en-GB" dirty="0">
              <a:latin typeface="-apple-system"/>
            </a:endParaRPr>
          </a:p>
          <a:p>
            <a:pPr algn="l">
              <a:buFont typeface="+mj-lt"/>
              <a:buAutoNum type="arabicPeriod"/>
            </a:pPr>
            <a:r>
              <a:rPr lang="en-GB" dirty="0">
                <a:latin typeface="-apple-system"/>
              </a:rPr>
              <a:t> We have </a:t>
            </a:r>
            <a:r>
              <a:rPr lang="en-GB" dirty="0">
                <a:solidFill>
                  <a:srgbClr val="FF7C80"/>
                </a:solidFill>
                <a:latin typeface="-apple-system"/>
              </a:rPr>
              <a:t>3919</a:t>
            </a:r>
            <a:r>
              <a:rPr lang="en-GB" dirty="0">
                <a:latin typeface="-apple-system"/>
              </a:rPr>
              <a:t> products </a:t>
            </a:r>
          </a:p>
          <a:p>
            <a:pPr algn="l">
              <a:buFont typeface="+mj-lt"/>
              <a:buAutoNum type="arabicPeriod"/>
            </a:pPr>
            <a:endParaRPr lang="en-GB" dirty="0">
              <a:latin typeface="-apple-system"/>
            </a:endParaRPr>
          </a:p>
          <a:p>
            <a:pPr algn="l">
              <a:buFont typeface="+mj-lt"/>
              <a:buAutoNum type="arabicPeriod"/>
            </a:pPr>
            <a:r>
              <a:rPr lang="en-GB" dirty="0">
                <a:latin typeface="-apple-system"/>
              </a:rPr>
              <a:t> Our top 20 customers based on sales value through out the year, they are buying frequently, recently except two customers</a:t>
            </a:r>
          </a:p>
        </p:txBody>
      </p:sp>
      <p:sp>
        <p:nvSpPr>
          <p:cNvPr id="3" name="Footer Placeholder 2">
            <a:extLst>
              <a:ext uri="{FF2B5EF4-FFF2-40B4-BE49-F238E27FC236}">
                <a16:creationId xmlns:a16="http://schemas.microsoft.com/office/drawing/2014/main" id="{A1B12D7F-3F3F-442F-980F-ADFE65AB0354}"/>
              </a:ext>
            </a:extLst>
          </p:cNvPr>
          <p:cNvSpPr>
            <a:spLocks noGrp="1"/>
          </p:cNvSpPr>
          <p:nvPr>
            <p:ph type="ftr" sz="quarter" idx="11"/>
          </p:nvPr>
        </p:nvSpPr>
        <p:spPr/>
        <p:txBody>
          <a:bodyPr/>
          <a:lstStyle/>
          <a:p>
            <a:r>
              <a:rPr lang="en-US"/>
              <a:t>Group 2 - S2</a:t>
            </a:r>
            <a:endParaRPr lang="en-US" dirty="0"/>
          </a:p>
        </p:txBody>
      </p:sp>
      <p:pic>
        <p:nvPicPr>
          <p:cNvPr id="15" name="Picture 14">
            <a:extLst>
              <a:ext uri="{FF2B5EF4-FFF2-40B4-BE49-F238E27FC236}">
                <a16:creationId xmlns:a16="http://schemas.microsoft.com/office/drawing/2014/main" id="{E0EAA9F7-AF27-47BE-AFDB-349ADF6DDF74}"/>
              </a:ext>
            </a:extLst>
          </p:cNvPr>
          <p:cNvPicPr>
            <a:picLocks noChangeAspect="1"/>
          </p:cNvPicPr>
          <p:nvPr/>
        </p:nvPicPr>
        <p:blipFill>
          <a:blip r:embed="rId2"/>
          <a:stretch>
            <a:fillRect/>
          </a:stretch>
        </p:blipFill>
        <p:spPr>
          <a:xfrm>
            <a:off x="1089138" y="1672424"/>
            <a:ext cx="2743200" cy="4138160"/>
          </a:xfrm>
          <a:prstGeom prst="rect">
            <a:avLst/>
          </a:prstGeom>
        </p:spPr>
      </p:pic>
      <p:sp>
        <p:nvSpPr>
          <p:cNvPr id="2" name="TextBox 1">
            <a:extLst>
              <a:ext uri="{FF2B5EF4-FFF2-40B4-BE49-F238E27FC236}">
                <a16:creationId xmlns:a16="http://schemas.microsoft.com/office/drawing/2014/main" id="{7AFE97CD-F1EC-42CA-B886-6E5F604072AF}"/>
              </a:ext>
            </a:extLst>
          </p:cNvPr>
          <p:cNvSpPr txBox="1"/>
          <p:nvPr/>
        </p:nvSpPr>
        <p:spPr>
          <a:xfrm>
            <a:off x="2484583" y="1701514"/>
            <a:ext cx="1247724" cy="307777"/>
          </a:xfrm>
          <a:prstGeom prst="rect">
            <a:avLst/>
          </a:prstGeom>
          <a:solidFill>
            <a:srgbClr val="0E97B2">
              <a:alpha val="54000"/>
            </a:srgbClr>
          </a:solidFill>
        </p:spPr>
        <p:txBody>
          <a:bodyPr wrap="square" rtlCol="0">
            <a:spAutoFit/>
          </a:bodyPr>
          <a:lstStyle/>
          <a:p>
            <a:r>
              <a:rPr lang="en-CA" sz="1400" dirty="0"/>
              <a:t>    F            R</a:t>
            </a:r>
            <a:endParaRPr lang="en-GB" sz="1400" dirty="0"/>
          </a:p>
        </p:txBody>
      </p:sp>
      <p:sp>
        <p:nvSpPr>
          <p:cNvPr id="9" name="TextBox 8">
            <a:extLst>
              <a:ext uri="{FF2B5EF4-FFF2-40B4-BE49-F238E27FC236}">
                <a16:creationId xmlns:a16="http://schemas.microsoft.com/office/drawing/2014/main" id="{8BED3C93-9F2F-485E-BFB3-8549FC3321AF}"/>
              </a:ext>
            </a:extLst>
          </p:cNvPr>
          <p:cNvSpPr txBox="1"/>
          <p:nvPr/>
        </p:nvSpPr>
        <p:spPr>
          <a:xfrm>
            <a:off x="1241045" y="5589452"/>
            <a:ext cx="2491262" cy="132224"/>
          </a:xfrm>
          <a:prstGeom prst="rect">
            <a:avLst/>
          </a:prstGeom>
          <a:solidFill>
            <a:srgbClr val="FF7C80">
              <a:alpha val="54000"/>
            </a:srgbClr>
          </a:solidFill>
        </p:spPr>
        <p:txBody>
          <a:bodyPr wrap="square" rtlCol="0">
            <a:spAutoFit/>
          </a:bodyPr>
          <a:lstStyle/>
          <a:p>
            <a:endParaRPr lang="en-GB" sz="1400" dirty="0"/>
          </a:p>
        </p:txBody>
      </p:sp>
      <p:sp>
        <p:nvSpPr>
          <p:cNvPr id="10" name="TextBox 9">
            <a:extLst>
              <a:ext uri="{FF2B5EF4-FFF2-40B4-BE49-F238E27FC236}">
                <a16:creationId xmlns:a16="http://schemas.microsoft.com/office/drawing/2014/main" id="{AF494171-FC5F-4330-A322-0EE5010C3C00}"/>
              </a:ext>
            </a:extLst>
          </p:cNvPr>
          <p:cNvSpPr txBox="1"/>
          <p:nvPr/>
        </p:nvSpPr>
        <p:spPr>
          <a:xfrm>
            <a:off x="1268328" y="3556668"/>
            <a:ext cx="2432509" cy="132224"/>
          </a:xfrm>
          <a:prstGeom prst="rect">
            <a:avLst/>
          </a:prstGeom>
          <a:solidFill>
            <a:srgbClr val="FF7C80">
              <a:alpha val="54000"/>
            </a:srgbClr>
          </a:solidFill>
        </p:spPr>
        <p:txBody>
          <a:bodyPr wrap="square" rtlCol="0">
            <a:spAutoFit/>
          </a:bodyPr>
          <a:lstStyle/>
          <a:p>
            <a:endParaRPr lang="en-GB" sz="1400" dirty="0"/>
          </a:p>
        </p:txBody>
      </p:sp>
    </p:spTree>
    <p:extLst>
      <p:ext uri="{BB962C8B-B14F-4D97-AF65-F5344CB8AC3E}">
        <p14:creationId xmlns:p14="http://schemas.microsoft.com/office/powerpoint/2010/main" val="165248002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5EA370-A1FC-461C-B213-C86A65D1DADB}"/>
              </a:ext>
            </a:extLst>
          </p:cNvPr>
          <p:cNvSpPr>
            <a:spLocks noGrp="1"/>
          </p:cNvSpPr>
          <p:nvPr>
            <p:ph type="ctrTitle"/>
          </p:nvPr>
        </p:nvSpPr>
        <p:spPr>
          <a:xfrm>
            <a:off x="1080511" y="5107710"/>
            <a:ext cx="5154034" cy="1071418"/>
          </a:xfrm>
        </p:spPr>
        <p:txBody>
          <a:bodyPr>
            <a:normAutofit fontScale="90000"/>
          </a:bodyPr>
          <a:lstStyle/>
          <a:p>
            <a:br>
              <a:rPr lang="en-GB" sz="1600" b="0" i="0" dirty="0">
                <a:solidFill>
                  <a:srgbClr val="455181"/>
                </a:solidFill>
                <a:effectLst/>
                <a:latin typeface="-apple-system"/>
              </a:rPr>
            </a:br>
            <a:br>
              <a:rPr lang="en-GB" sz="1600" b="0" i="0" dirty="0">
                <a:solidFill>
                  <a:srgbClr val="455181"/>
                </a:solidFill>
                <a:effectLst/>
                <a:latin typeface="-apple-system"/>
              </a:rPr>
            </a:br>
            <a:r>
              <a:rPr lang="en-GB" sz="1600" b="0" i="0" dirty="0">
                <a:solidFill>
                  <a:srgbClr val="455181"/>
                </a:solidFill>
                <a:effectLst/>
                <a:latin typeface="-apple-system"/>
              </a:rPr>
              <a:t>Number </a:t>
            </a:r>
            <a:r>
              <a:rPr lang="en-GB" sz="1600" dirty="0">
                <a:solidFill>
                  <a:srgbClr val="455181"/>
                </a:solidFill>
                <a:latin typeface="-apple-system"/>
              </a:rPr>
              <a:t>of purchases are maximum from 2-7</a:t>
            </a:r>
            <a:br>
              <a:rPr lang="en-GB" sz="1600" b="0" i="0" dirty="0">
                <a:solidFill>
                  <a:srgbClr val="455181"/>
                </a:solidFill>
                <a:effectLst/>
                <a:latin typeface="-apple-system"/>
              </a:rPr>
            </a:br>
            <a:r>
              <a:rPr lang="en-GB" sz="1600" b="0" i="0" dirty="0">
                <a:solidFill>
                  <a:srgbClr val="455181"/>
                </a:solidFill>
                <a:effectLst/>
                <a:latin typeface="-apple-system"/>
              </a:rPr>
              <a:t>We can work closely with customers who are buying more than 4 times,  </a:t>
            </a:r>
            <a:r>
              <a:rPr lang="en-GB" sz="1600" dirty="0">
                <a:solidFill>
                  <a:srgbClr val="455181"/>
                </a:solidFill>
                <a:latin typeface="-apple-system"/>
              </a:rPr>
              <a:t>to become our loyal customers, we can introduce new products to them too. </a:t>
            </a:r>
            <a:br>
              <a:rPr lang="en-GB" sz="1600" b="0" i="0" dirty="0">
                <a:solidFill>
                  <a:srgbClr val="455181"/>
                </a:solidFill>
                <a:effectLst/>
                <a:latin typeface="-apple-system"/>
              </a:rPr>
            </a:br>
            <a:endParaRPr lang="en-GB" sz="1600" dirty="0"/>
          </a:p>
        </p:txBody>
      </p:sp>
      <p:pic>
        <p:nvPicPr>
          <p:cNvPr id="5" name="Picture 4">
            <a:extLst>
              <a:ext uri="{FF2B5EF4-FFF2-40B4-BE49-F238E27FC236}">
                <a16:creationId xmlns:a16="http://schemas.microsoft.com/office/drawing/2014/main" id="{4699B820-642E-4D22-8A26-5E027E403AC9}"/>
              </a:ext>
            </a:extLst>
          </p:cNvPr>
          <p:cNvPicPr>
            <a:picLocks noChangeAspect="1"/>
          </p:cNvPicPr>
          <p:nvPr/>
        </p:nvPicPr>
        <p:blipFill>
          <a:blip r:embed="rId2"/>
          <a:stretch>
            <a:fillRect/>
          </a:stretch>
        </p:blipFill>
        <p:spPr>
          <a:xfrm>
            <a:off x="1080511" y="1854240"/>
            <a:ext cx="5323843" cy="3149519"/>
          </a:xfrm>
          <a:prstGeom prst="rect">
            <a:avLst/>
          </a:prstGeom>
        </p:spPr>
      </p:pic>
      <p:sp>
        <p:nvSpPr>
          <p:cNvPr id="7" name="TextBox 6">
            <a:extLst>
              <a:ext uri="{FF2B5EF4-FFF2-40B4-BE49-F238E27FC236}">
                <a16:creationId xmlns:a16="http://schemas.microsoft.com/office/drawing/2014/main" id="{93AB28C9-6347-4FB1-A66F-DD7EED2B2349}"/>
              </a:ext>
            </a:extLst>
          </p:cNvPr>
          <p:cNvSpPr txBox="1"/>
          <p:nvPr/>
        </p:nvSpPr>
        <p:spPr>
          <a:xfrm>
            <a:off x="1311563" y="1484908"/>
            <a:ext cx="9614940" cy="338554"/>
          </a:xfrm>
          <a:prstGeom prst="rect">
            <a:avLst/>
          </a:prstGeom>
          <a:noFill/>
        </p:spPr>
        <p:txBody>
          <a:bodyPr wrap="none" rtlCol="0">
            <a:spAutoFit/>
          </a:bodyPr>
          <a:lstStyle/>
          <a:p>
            <a:r>
              <a:rPr lang="en-CA" sz="1600" dirty="0"/>
              <a:t>Number of purchases made by customers                          Average Days between purchases for repeat customers</a:t>
            </a:r>
            <a:endParaRPr lang="en-GB" sz="1600" dirty="0"/>
          </a:p>
        </p:txBody>
      </p:sp>
      <p:sp>
        <p:nvSpPr>
          <p:cNvPr id="9" name="Title 5">
            <a:extLst>
              <a:ext uri="{FF2B5EF4-FFF2-40B4-BE49-F238E27FC236}">
                <a16:creationId xmlns:a16="http://schemas.microsoft.com/office/drawing/2014/main" id="{54A7D2C2-F84F-4632-B877-E87903A93D1D}"/>
              </a:ext>
            </a:extLst>
          </p:cNvPr>
          <p:cNvSpPr txBox="1">
            <a:spLocks/>
          </p:cNvSpPr>
          <p:nvPr/>
        </p:nvSpPr>
        <p:spPr>
          <a:xfrm>
            <a:off x="4996872" y="812972"/>
            <a:ext cx="6107523" cy="565265"/>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CA"/>
              <a:t>Insights</a:t>
            </a:r>
            <a:endParaRPr lang="en-GB" dirty="0"/>
          </a:p>
        </p:txBody>
      </p:sp>
      <p:pic>
        <p:nvPicPr>
          <p:cNvPr id="11" name="Picture 10">
            <a:extLst>
              <a:ext uri="{FF2B5EF4-FFF2-40B4-BE49-F238E27FC236}">
                <a16:creationId xmlns:a16="http://schemas.microsoft.com/office/drawing/2014/main" id="{3C8AA4D8-CE7D-4573-9338-8D25B17ABE4F}"/>
              </a:ext>
            </a:extLst>
          </p:cNvPr>
          <p:cNvPicPr>
            <a:picLocks noChangeAspect="1"/>
          </p:cNvPicPr>
          <p:nvPr/>
        </p:nvPicPr>
        <p:blipFill>
          <a:blip r:embed="rId3"/>
          <a:stretch>
            <a:fillRect/>
          </a:stretch>
        </p:blipFill>
        <p:spPr>
          <a:xfrm>
            <a:off x="6404354" y="1865323"/>
            <a:ext cx="4700282" cy="2845222"/>
          </a:xfrm>
          <a:prstGeom prst="rect">
            <a:avLst/>
          </a:prstGeom>
        </p:spPr>
      </p:pic>
      <p:sp>
        <p:nvSpPr>
          <p:cNvPr id="12" name="Oval 11">
            <a:extLst>
              <a:ext uri="{FF2B5EF4-FFF2-40B4-BE49-F238E27FC236}">
                <a16:creationId xmlns:a16="http://schemas.microsoft.com/office/drawing/2014/main" id="{7AC79983-BA77-4943-9D4B-4903ADF2D524}"/>
              </a:ext>
            </a:extLst>
          </p:cNvPr>
          <p:cNvSpPr/>
          <p:nvPr/>
        </p:nvSpPr>
        <p:spPr>
          <a:xfrm rot="5400000" flipV="1">
            <a:off x="674045" y="2355063"/>
            <a:ext cx="2983770" cy="2004291"/>
          </a:xfrm>
          <a:prstGeom prst="ellipse">
            <a:avLst/>
          </a:prstGeom>
          <a:solidFill>
            <a:srgbClr val="92D050">
              <a:alpha val="3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79E3091-7892-439A-8FD2-ABC3B138BF4C}"/>
              </a:ext>
            </a:extLst>
          </p:cNvPr>
          <p:cNvSpPr/>
          <p:nvPr/>
        </p:nvSpPr>
        <p:spPr>
          <a:xfrm rot="5400000" flipV="1">
            <a:off x="6146591" y="2426853"/>
            <a:ext cx="2983770" cy="2004291"/>
          </a:xfrm>
          <a:prstGeom prst="ellipse">
            <a:avLst/>
          </a:prstGeom>
          <a:solidFill>
            <a:srgbClr val="92D050">
              <a:alpha val="3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7">
            <a:extLst>
              <a:ext uri="{FF2B5EF4-FFF2-40B4-BE49-F238E27FC236}">
                <a16:creationId xmlns:a16="http://schemas.microsoft.com/office/drawing/2014/main" id="{20399AF3-3596-426F-91E5-A46C2FC6BB32}"/>
              </a:ext>
            </a:extLst>
          </p:cNvPr>
          <p:cNvSpPr txBox="1">
            <a:spLocks/>
          </p:cNvSpPr>
          <p:nvPr/>
        </p:nvSpPr>
        <p:spPr>
          <a:xfrm>
            <a:off x="6236887" y="4920884"/>
            <a:ext cx="4807470" cy="1071418"/>
          </a:xfrm>
          <a:prstGeom prst="rect">
            <a:avLst/>
          </a:prstGeom>
        </p:spPr>
        <p:txBody>
          <a:bodyPr vert="horz" lIns="91440" tIns="45720" rIns="91440" bIns="45720" rtlCol="0" anchor="b">
            <a:normAutofit fontScale="67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br>
              <a:rPr lang="en-GB" sz="1600" dirty="0">
                <a:solidFill>
                  <a:srgbClr val="455181"/>
                </a:solidFill>
                <a:latin typeface="-apple-system"/>
              </a:rPr>
            </a:br>
            <a:br>
              <a:rPr lang="en-GB" sz="1600" dirty="0">
                <a:solidFill>
                  <a:srgbClr val="455181"/>
                </a:solidFill>
                <a:latin typeface="-apple-system"/>
              </a:rPr>
            </a:br>
            <a:r>
              <a:rPr lang="en-GB" sz="1600" dirty="0">
                <a:solidFill>
                  <a:srgbClr val="455181"/>
                </a:solidFill>
                <a:latin typeface="-apple-system"/>
              </a:rPr>
              <a:t>Most of the customers are buying frequently.  Some have not bought for more than 6 months. Send marketing communication to them and remind them, introduce new products and them discount coupons for the products they bought earlier.</a:t>
            </a:r>
            <a:br>
              <a:rPr lang="en-GB" sz="1600" dirty="0">
                <a:solidFill>
                  <a:srgbClr val="455181"/>
                </a:solidFill>
                <a:latin typeface="-apple-system"/>
              </a:rPr>
            </a:br>
            <a:br>
              <a:rPr lang="en-GB" sz="1600" dirty="0">
                <a:solidFill>
                  <a:srgbClr val="455181"/>
                </a:solidFill>
                <a:latin typeface="-apple-system"/>
              </a:rPr>
            </a:br>
            <a:endParaRPr lang="en-GB" sz="1600" dirty="0"/>
          </a:p>
        </p:txBody>
      </p:sp>
    </p:spTree>
    <p:extLst>
      <p:ext uri="{BB962C8B-B14F-4D97-AF65-F5344CB8AC3E}">
        <p14:creationId xmlns:p14="http://schemas.microsoft.com/office/powerpoint/2010/main" val="1924047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63000"/>
          </a:schemeClr>
        </a:solidFill>
        <a:effectLst/>
      </p:bgPr>
    </p:bg>
    <p:spTree>
      <p:nvGrpSpPr>
        <p:cNvPr id="1" name=""/>
        <p:cNvGrpSpPr/>
        <p:nvPr/>
      </p:nvGrpSpPr>
      <p:grpSpPr>
        <a:xfrm>
          <a:off x="0" y="0"/>
          <a:ext cx="0" cy="0"/>
          <a:chOff x="0" y="0"/>
          <a:chExt cx="0" cy="0"/>
        </a:xfrm>
      </p:grpSpPr>
      <p:sp>
        <p:nvSpPr>
          <p:cNvPr id="42" name="Content Placeholder 30">
            <a:extLst>
              <a:ext uri="{FF2B5EF4-FFF2-40B4-BE49-F238E27FC236}">
                <a16:creationId xmlns:a16="http://schemas.microsoft.com/office/drawing/2014/main" id="{F040CB1D-0082-0741-910A-688CA7131529}"/>
              </a:ext>
            </a:extLst>
          </p:cNvPr>
          <p:cNvSpPr>
            <a:spLocks noGrp="1"/>
          </p:cNvSpPr>
          <p:nvPr>
            <p:ph idx="16"/>
          </p:nvPr>
        </p:nvSpPr>
        <p:spPr>
          <a:xfrm>
            <a:off x="1336609" y="1653530"/>
            <a:ext cx="9396046" cy="3935922"/>
          </a:xfrm>
        </p:spPr>
        <p:txBody>
          <a:bodyPr>
            <a:noAutofit/>
          </a:bodyPr>
          <a:lstStyle/>
          <a:p>
            <a:r>
              <a:rPr lang="en-GB" sz="1800" dirty="0">
                <a:latin typeface="-apple-system"/>
              </a:rPr>
              <a:t>1. Sales usually peak during the month of November and December, however its only some of the products that are high in demand during the end of the year, focus on marketing, stocking those items.</a:t>
            </a:r>
          </a:p>
          <a:p>
            <a:r>
              <a:rPr lang="en-GB" sz="1800" dirty="0">
                <a:solidFill>
                  <a:srgbClr val="FF7C80"/>
                </a:solidFill>
                <a:latin typeface="-apple-system"/>
              </a:rPr>
              <a:t>2. Repeat customers consist of the 20% of the customers however they contribute around 30 to 47% of the total revenue that means the</a:t>
            </a:r>
          </a:p>
          <a:p>
            <a:pPr marL="742950" lvl="1" indent="-285750">
              <a:lnSpc>
                <a:spcPct val="100000"/>
              </a:lnSpc>
              <a:spcBef>
                <a:spcPts val="0"/>
              </a:spcBef>
              <a:buFont typeface="Arial" panose="020B0604020202020204" pitchFamily="34" charset="0"/>
              <a:buChar char="•"/>
            </a:pPr>
            <a:r>
              <a:rPr lang="en-GB" sz="1400" dirty="0">
                <a:latin typeface="-apple-system"/>
              </a:rPr>
              <a:t>Increase sales through existing customers</a:t>
            </a:r>
          </a:p>
          <a:p>
            <a:pPr marL="742950" lvl="1" indent="-285750">
              <a:lnSpc>
                <a:spcPct val="100000"/>
              </a:lnSpc>
              <a:spcBef>
                <a:spcPts val="0"/>
              </a:spcBef>
              <a:buFont typeface="Arial" panose="020B0604020202020204" pitchFamily="34" charset="0"/>
              <a:buChar char="•"/>
            </a:pPr>
            <a:r>
              <a:rPr lang="en-GB" sz="1400" dirty="0">
                <a:latin typeface="-apple-system"/>
              </a:rPr>
              <a:t>Work to identify losing/dormant customers and try to retain them. </a:t>
            </a:r>
          </a:p>
          <a:p>
            <a:pPr marL="742950" lvl="1" indent="-285750">
              <a:lnSpc>
                <a:spcPct val="100000"/>
              </a:lnSpc>
              <a:spcBef>
                <a:spcPts val="0"/>
              </a:spcBef>
              <a:buFont typeface="Arial" panose="020B0604020202020204" pitchFamily="34" charset="0"/>
              <a:buChar char="•"/>
            </a:pPr>
            <a:r>
              <a:rPr lang="en-GB" sz="1400" dirty="0">
                <a:latin typeface="-apple-system"/>
              </a:rPr>
              <a:t>There are some very high value customers who seem to not have returned, we need to engage them</a:t>
            </a:r>
          </a:p>
          <a:p>
            <a:pPr marL="742950" lvl="1" indent="-285750">
              <a:lnSpc>
                <a:spcPct val="100000"/>
              </a:lnSpc>
              <a:spcBef>
                <a:spcPts val="0"/>
              </a:spcBef>
              <a:buFont typeface="Arial" panose="020B0604020202020204" pitchFamily="34" charset="0"/>
              <a:buChar char="•"/>
            </a:pPr>
            <a:r>
              <a:rPr lang="en-GB" sz="1400" dirty="0">
                <a:latin typeface="-apple-system"/>
              </a:rPr>
              <a:t>Carry out RFM analysis on customers and plan specific campaigns </a:t>
            </a:r>
          </a:p>
          <a:p>
            <a:pPr marL="742950" lvl="1" indent="-285750">
              <a:lnSpc>
                <a:spcPct val="100000"/>
              </a:lnSpc>
              <a:spcBef>
                <a:spcPts val="0"/>
              </a:spcBef>
              <a:buFont typeface="Arial" panose="020B0604020202020204" pitchFamily="34" charset="0"/>
              <a:buChar char="•"/>
            </a:pPr>
            <a:r>
              <a:rPr lang="en-GB" sz="1400" dirty="0">
                <a:latin typeface="-apple-system"/>
              </a:rPr>
              <a:t>Acquire some new customers  </a:t>
            </a:r>
          </a:p>
          <a:p>
            <a:pPr marL="742950" lvl="1" indent="-285750">
              <a:lnSpc>
                <a:spcPct val="100000"/>
              </a:lnSpc>
              <a:spcBef>
                <a:spcPts val="0"/>
              </a:spcBef>
              <a:buFont typeface="Arial" panose="020B0604020202020204" pitchFamily="34" charset="0"/>
              <a:buChar char="•"/>
            </a:pPr>
            <a:endParaRPr lang="en-GB" sz="1400" dirty="0">
              <a:latin typeface="-apple-system"/>
            </a:endParaRPr>
          </a:p>
          <a:p>
            <a:r>
              <a:rPr lang="en-GB" sz="1800" dirty="0">
                <a:latin typeface="-apple-system"/>
              </a:rPr>
              <a:t>3. Sales ar</a:t>
            </a:r>
            <a:r>
              <a:rPr lang="en-GB" dirty="0">
                <a:latin typeface="-apple-system"/>
              </a:rPr>
              <a:t>e up at </a:t>
            </a:r>
            <a:r>
              <a:rPr lang="en-GB" sz="1800" dirty="0">
                <a:latin typeface="-apple-system"/>
              </a:rPr>
              <a:t>the end of the year, run selective campaign to concentrate on high selling products, increase profit margin, promote sales for products that don’t show </a:t>
            </a:r>
            <a:r>
              <a:rPr lang="en-GB" dirty="0">
                <a:latin typeface="-apple-system"/>
              </a:rPr>
              <a:t>any sales throughout the year if they are not seasonal product</a:t>
            </a:r>
            <a:r>
              <a:rPr lang="en-GB" sz="1800" dirty="0">
                <a:latin typeface="-apple-system"/>
              </a:rPr>
              <a:t>.</a:t>
            </a:r>
            <a:endParaRPr lang="en-US" sz="1800" dirty="0">
              <a:latin typeface="-apple-system"/>
            </a:endParaRPr>
          </a:p>
          <a:p>
            <a:endParaRPr lang="en-US" sz="1800" dirty="0">
              <a:latin typeface="-apple-system"/>
            </a:endParaRPr>
          </a:p>
          <a:p>
            <a:pPr marL="342900" indent="-342900">
              <a:buAutoNum type="arabicPeriod"/>
            </a:pPr>
            <a:endParaRPr lang="en-US" sz="1800" dirty="0">
              <a:latin typeface="-apple-system"/>
            </a:endParaRPr>
          </a:p>
          <a:p>
            <a:pPr marL="342900" indent="-342900">
              <a:buAutoNum type="arabicPeriod"/>
            </a:pPr>
            <a:endParaRPr lang="en-US" sz="1800" dirty="0">
              <a:latin typeface="-apple-system"/>
            </a:endParaRPr>
          </a:p>
          <a:p>
            <a:pPr marL="342900" indent="-342900">
              <a:buAutoNum type="arabicPeriod"/>
            </a:pPr>
            <a:endParaRPr lang="en-US" sz="1800" dirty="0">
              <a:latin typeface="-apple-system"/>
            </a:endParaRPr>
          </a:p>
          <a:p>
            <a:pPr marL="342900" indent="-342900">
              <a:buAutoNum type="arabicPeriod"/>
            </a:pPr>
            <a:endParaRPr lang="en-US" sz="1800" dirty="0">
              <a:latin typeface="-apple-system"/>
            </a:endParaRP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18"/>
          </p:nvPr>
        </p:nvSpPr>
        <p:spPr>
          <a:xfrm>
            <a:off x="1923660" y="5589452"/>
            <a:ext cx="4114800" cy="949460"/>
          </a:xfrm>
        </p:spPr>
        <p:txBody>
          <a:bodyPr>
            <a:normAutofit/>
          </a:bodyPr>
          <a:lstStyle/>
          <a:p>
            <a:r>
              <a:rPr lang="en-US" dirty="0"/>
              <a:t>	</a:t>
            </a:r>
          </a:p>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16" name="Title 1">
            <a:extLst>
              <a:ext uri="{FF2B5EF4-FFF2-40B4-BE49-F238E27FC236}">
                <a16:creationId xmlns:a16="http://schemas.microsoft.com/office/drawing/2014/main" id="{C87666FC-03B2-4725-A393-C8A0EDE24D75}"/>
              </a:ext>
            </a:extLst>
          </p:cNvPr>
          <p:cNvSpPr txBox="1">
            <a:spLocks/>
          </p:cNvSpPr>
          <p:nvPr/>
        </p:nvSpPr>
        <p:spPr>
          <a:xfrm>
            <a:off x="933061" y="867747"/>
            <a:ext cx="10344539" cy="832385"/>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b="1" dirty="0">
                <a:solidFill>
                  <a:srgbClr val="0E97B2"/>
                </a:solidFill>
                <a:latin typeface="-apple-system"/>
              </a:rPr>
              <a:t>Recommendations</a:t>
            </a:r>
          </a:p>
        </p:txBody>
      </p:sp>
      <p:sp>
        <p:nvSpPr>
          <p:cNvPr id="3" name="Footer Placeholder 2">
            <a:extLst>
              <a:ext uri="{FF2B5EF4-FFF2-40B4-BE49-F238E27FC236}">
                <a16:creationId xmlns:a16="http://schemas.microsoft.com/office/drawing/2014/main" id="{B6BB5B08-A8A8-47DB-9EC4-F5495B804874}"/>
              </a:ext>
            </a:extLst>
          </p:cNvPr>
          <p:cNvSpPr>
            <a:spLocks noGrp="1"/>
          </p:cNvSpPr>
          <p:nvPr>
            <p:ph type="ftr" sz="quarter" idx="11"/>
          </p:nvPr>
        </p:nvSpPr>
        <p:spPr>
          <a:xfrm>
            <a:off x="3867684" y="6447631"/>
            <a:ext cx="4114800" cy="365125"/>
          </a:xfrm>
        </p:spPr>
        <p:txBody>
          <a:bodyPr/>
          <a:lstStyle/>
          <a:p>
            <a:r>
              <a:rPr lang="en-US" dirty="0"/>
              <a:t>Group 2 - S2</a:t>
            </a:r>
          </a:p>
        </p:txBody>
      </p:sp>
    </p:spTree>
    <p:extLst>
      <p:ext uri="{BB962C8B-B14F-4D97-AF65-F5344CB8AC3E}">
        <p14:creationId xmlns:p14="http://schemas.microsoft.com/office/powerpoint/2010/main" val="51704578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30">
            <a:extLst>
              <a:ext uri="{FF2B5EF4-FFF2-40B4-BE49-F238E27FC236}">
                <a16:creationId xmlns:a16="http://schemas.microsoft.com/office/drawing/2014/main" id="{F040CB1D-0082-0741-910A-688CA7131529}"/>
              </a:ext>
            </a:extLst>
          </p:cNvPr>
          <p:cNvSpPr>
            <a:spLocks noGrp="1"/>
          </p:cNvSpPr>
          <p:nvPr>
            <p:ph idx="16"/>
          </p:nvPr>
        </p:nvSpPr>
        <p:spPr>
          <a:xfrm>
            <a:off x="1547882" y="1653530"/>
            <a:ext cx="9396046" cy="3935922"/>
          </a:xfrm>
        </p:spPr>
        <p:txBody>
          <a:bodyPr>
            <a:noAutofit/>
          </a:bodyPr>
          <a:lstStyle/>
          <a:p>
            <a:r>
              <a:rPr lang="en-GB" dirty="0">
                <a:latin typeface="-apple-system"/>
              </a:rPr>
              <a:t>4. According to Pareto’s principle: 80% of business should be coming from 20% customers. Schedule loyalty schemes such as the discount, offers, coupons, bonus point, and gifts for them.</a:t>
            </a:r>
          </a:p>
          <a:p>
            <a:r>
              <a:rPr lang="en-GB" dirty="0">
                <a:solidFill>
                  <a:srgbClr val="FF7C80"/>
                </a:solidFill>
                <a:latin typeface="-apple-system"/>
              </a:rPr>
              <a:t>5. Product repositioning for some products, </a:t>
            </a:r>
            <a:r>
              <a:rPr lang="en-GB" sz="1800" dirty="0">
                <a:solidFill>
                  <a:srgbClr val="FF7C80"/>
                </a:solidFill>
                <a:latin typeface="-apple-system"/>
              </a:rPr>
              <a:t>make use of targeted audience campaigns and different marketing strategies to fill in the gap. </a:t>
            </a:r>
          </a:p>
          <a:p>
            <a:r>
              <a:rPr lang="en-GB" dirty="0">
                <a:latin typeface="-apple-system"/>
              </a:rPr>
              <a:t>6. Retain customers with high CLV Value and based on impact matrix work on customers with low CLV. </a:t>
            </a:r>
          </a:p>
          <a:p>
            <a:pPr algn="l"/>
            <a:r>
              <a:rPr lang="en-GB" dirty="0">
                <a:solidFill>
                  <a:srgbClr val="FF7C80"/>
                </a:solidFill>
                <a:latin typeface="-apple-system"/>
              </a:rPr>
              <a:t>7. Calculate the average CLV and that will give how much can we comfortably spend on marketing and sales for customer acquisition. </a:t>
            </a:r>
          </a:p>
          <a:p>
            <a:pPr algn="l"/>
            <a:r>
              <a:rPr lang="en-GB" dirty="0">
                <a:latin typeface="-apple-system"/>
              </a:rPr>
              <a:t>8. It will also tell us how much should we spend on customer service to retain an existing customer.</a:t>
            </a:r>
          </a:p>
          <a:p>
            <a:pPr algn="l"/>
            <a:r>
              <a:rPr lang="en-GB" dirty="0">
                <a:solidFill>
                  <a:srgbClr val="FF7C80"/>
                </a:solidFill>
                <a:latin typeface="-apple-system"/>
              </a:rPr>
              <a:t>9. Combine this with demographics to find most valuable customers and better target this demographic for future sales</a:t>
            </a:r>
          </a:p>
          <a:p>
            <a:endParaRPr lang="en-GB" sz="1800" dirty="0">
              <a:latin typeface="-apple-system"/>
            </a:endParaRPr>
          </a:p>
          <a:p>
            <a:endParaRPr lang="en-GB" sz="1800" dirty="0">
              <a:latin typeface="-apple-system"/>
            </a:endParaRPr>
          </a:p>
          <a:p>
            <a:pPr marL="342900" indent="-342900">
              <a:buAutoNum type="arabicPeriod"/>
            </a:pPr>
            <a:endParaRPr lang="en-US" sz="1800" dirty="0">
              <a:latin typeface="-apple-system"/>
            </a:endParaRPr>
          </a:p>
          <a:p>
            <a:pPr marL="342900" indent="-342900">
              <a:buAutoNum type="arabicPeriod"/>
            </a:pPr>
            <a:endParaRPr lang="en-US" sz="1800" dirty="0">
              <a:latin typeface="-apple-system"/>
            </a:endParaRPr>
          </a:p>
          <a:p>
            <a:pPr marL="342900" indent="-342900">
              <a:buAutoNum type="arabicPeriod"/>
            </a:pPr>
            <a:endParaRPr lang="en-US" sz="1800" dirty="0">
              <a:latin typeface="-apple-system"/>
            </a:endParaRPr>
          </a:p>
          <a:p>
            <a:pPr marL="342900" indent="-342900">
              <a:buAutoNum type="arabicPeriod"/>
            </a:pPr>
            <a:endParaRPr lang="en-US" sz="1800" dirty="0">
              <a:latin typeface="-apple-system"/>
            </a:endParaRP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18"/>
          </p:nvPr>
        </p:nvSpPr>
        <p:spPr>
          <a:xfrm>
            <a:off x="1923660" y="5589452"/>
            <a:ext cx="4114800" cy="949460"/>
          </a:xfrm>
        </p:spPr>
        <p:txBody>
          <a:bodyPr>
            <a:normAutofit/>
          </a:bodyPr>
          <a:lstStyle/>
          <a:p>
            <a:r>
              <a:rPr lang="en-US" dirty="0"/>
              <a:t>	</a:t>
            </a:r>
          </a:p>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16" name="Title 1">
            <a:extLst>
              <a:ext uri="{FF2B5EF4-FFF2-40B4-BE49-F238E27FC236}">
                <a16:creationId xmlns:a16="http://schemas.microsoft.com/office/drawing/2014/main" id="{C87666FC-03B2-4725-A393-C8A0EDE24D75}"/>
              </a:ext>
            </a:extLst>
          </p:cNvPr>
          <p:cNvSpPr txBox="1">
            <a:spLocks/>
          </p:cNvSpPr>
          <p:nvPr/>
        </p:nvSpPr>
        <p:spPr>
          <a:xfrm>
            <a:off x="933061" y="867747"/>
            <a:ext cx="10344539" cy="832385"/>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b="1" dirty="0">
                <a:solidFill>
                  <a:srgbClr val="0E97B2"/>
                </a:solidFill>
                <a:latin typeface="-apple-system"/>
              </a:rPr>
              <a:t>Recommendations</a:t>
            </a:r>
          </a:p>
        </p:txBody>
      </p:sp>
      <p:sp>
        <p:nvSpPr>
          <p:cNvPr id="3" name="Footer Placeholder 2">
            <a:extLst>
              <a:ext uri="{FF2B5EF4-FFF2-40B4-BE49-F238E27FC236}">
                <a16:creationId xmlns:a16="http://schemas.microsoft.com/office/drawing/2014/main" id="{B6BB5B08-A8A8-47DB-9EC4-F5495B804874}"/>
              </a:ext>
            </a:extLst>
          </p:cNvPr>
          <p:cNvSpPr>
            <a:spLocks noGrp="1"/>
          </p:cNvSpPr>
          <p:nvPr>
            <p:ph type="ftr" sz="quarter" idx="11"/>
          </p:nvPr>
        </p:nvSpPr>
        <p:spPr>
          <a:xfrm>
            <a:off x="3867684" y="6447631"/>
            <a:ext cx="4114800" cy="365125"/>
          </a:xfrm>
        </p:spPr>
        <p:txBody>
          <a:bodyPr/>
          <a:lstStyle/>
          <a:p>
            <a:r>
              <a:rPr lang="en-US" dirty="0"/>
              <a:t>Group 2 - S2</a:t>
            </a:r>
          </a:p>
        </p:txBody>
      </p:sp>
    </p:spTree>
    <p:extLst>
      <p:ext uri="{BB962C8B-B14F-4D97-AF65-F5344CB8AC3E}">
        <p14:creationId xmlns:p14="http://schemas.microsoft.com/office/powerpoint/2010/main" val="388056666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Calculate customer lifetime value">
            <a:extLst>
              <a:ext uri="{FF2B5EF4-FFF2-40B4-BE49-F238E27FC236}">
                <a16:creationId xmlns:a16="http://schemas.microsoft.com/office/drawing/2014/main" id="{7E66A0C4-1082-40EC-B9E2-EFA104925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905" y="900549"/>
            <a:ext cx="10172192" cy="5056906"/>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C07C03CC-C983-459F-A096-1C664F75389D}"/>
              </a:ext>
            </a:extLst>
          </p:cNvPr>
          <p:cNvSpPr>
            <a:spLocks noGrp="1"/>
          </p:cNvSpPr>
          <p:nvPr>
            <p:ph type="ftr" sz="quarter" idx="11"/>
          </p:nvPr>
        </p:nvSpPr>
        <p:spPr/>
        <p:txBody>
          <a:bodyPr/>
          <a:lstStyle/>
          <a:p>
            <a:r>
              <a:rPr lang="en-US">
                <a:solidFill>
                  <a:srgbClr val="FFFF00"/>
                </a:solidFill>
              </a:rPr>
              <a:t>Group 2 - S2</a:t>
            </a:r>
            <a:endParaRPr lang="en-US" dirty="0">
              <a:solidFill>
                <a:srgbClr val="FFFF00"/>
              </a:solidFill>
            </a:endParaRPr>
          </a:p>
        </p:txBody>
      </p:sp>
      <p:sp>
        <p:nvSpPr>
          <p:cNvPr id="10" name="Slide Number Placeholder 9">
            <a:extLst>
              <a:ext uri="{FF2B5EF4-FFF2-40B4-BE49-F238E27FC236}">
                <a16:creationId xmlns:a16="http://schemas.microsoft.com/office/drawing/2014/main" id="{244144B7-FFA6-47ED-A3F7-E052250201CD}"/>
              </a:ext>
            </a:extLst>
          </p:cNvPr>
          <p:cNvSpPr>
            <a:spLocks noGrp="1"/>
          </p:cNvSpPr>
          <p:nvPr>
            <p:ph type="sldNum" sz="quarter" idx="12"/>
          </p:nvPr>
        </p:nvSpPr>
        <p:spPr/>
        <p:txBody>
          <a:bodyPr/>
          <a:lstStyle/>
          <a:p>
            <a:fld id="{B5CEABB6-07DC-46E8-9B57-56EC44A396E5}" type="slidenum">
              <a:rPr lang="en-US" smtClean="0">
                <a:solidFill>
                  <a:srgbClr val="FFFF00"/>
                </a:solidFill>
              </a:rPr>
              <a:pPr/>
              <a:t>2</a:t>
            </a:fld>
            <a:endParaRPr lang="en-US" dirty="0">
              <a:solidFill>
                <a:srgbClr val="FFFF00"/>
              </a:solidFill>
            </a:endParaRPr>
          </a:p>
        </p:txBody>
      </p:sp>
      <p:sp>
        <p:nvSpPr>
          <p:cNvPr id="11" name="Subtitle 2">
            <a:extLst>
              <a:ext uri="{FF2B5EF4-FFF2-40B4-BE49-F238E27FC236}">
                <a16:creationId xmlns:a16="http://schemas.microsoft.com/office/drawing/2014/main" id="{984BA356-E91D-4471-91F8-58BAE44DD739}"/>
              </a:ext>
            </a:extLst>
          </p:cNvPr>
          <p:cNvSpPr txBox="1">
            <a:spLocks/>
          </p:cNvSpPr>
          <p:nvPr/>
        </p:nvSpPr>
        <p:spPr>
          <a:xfrm>
            <a:off x="1009904" y="900544"/>
            <a:ext cx="10172191" cy="5056907"/>
          </a:xfrm>
          <a:prstGeom prst="rect">
            <a:avLst/>
          </a:prstGeom>
          <a:solidFill>
            <a:schemeClr val="accent1">
              <a:alpha val="50000"/>
            </a:schemeClr>
          </a:solidFill>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accent3">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sz="2800" dirty="0">
              <a:solidFill>
                <a:srgbClr val="0070C0"/>
              </a:solidFill>
              <a:latin typeface="-apple-system"/>
            </a:endParaRPr>
          </a:p>
          <a:p>
            <a:pPr algn="ctr"/>
            <a:endParaRPr lang="en-US" sz="2800" dirty="0">
              <a:solidFill>
                <a:srgbClr val="0070C0"/>
              </a:solidFill>
              <a:latin typeface="-apple-system"/>
            </a:endParaRPr>
          </a:p>
          <a:p>
            <a:pPr algn="ctr"/>
            <a:endParaRPr lang="en-US" sz="2800" dirty="0">
              <a:solidFill>
                <a:srgbClr val="0070C0"/>
              </a:solidFill>
              <a:latin typeface="-apple-system"/>
            </a:endParaRPr>
          </a:p>
          <a:p>
            <a:pPr algn="ctr"/>
            <a:endParaRPr lang="en-US" sz="2800" dirty="0">
              <a:solidFill>
                <a:srgbClr val="0070C0"/>
              </a:solidFill>
              <a:latin typeface="-apple-system"/>
            </a:endParaRPr>
          </a:p>
          <a:p>
            <a:pPr algn="ctr"/>
            <a:r>
              <a:rPr lang="en-CA" sz="2800" dirty="0">
                <a:ln w="0"/>
                <a:solidFill>
                  <a:schemeClr val="bg1"/>
                </a:solidFill>
                <a:effectLst>
                  <a:outerShdw blurRad="38100" dist="19050" dir="2700000" algn="tl" rotWithShape="0">
                    <a:schemeClr val="dk1">
                      <a:alpha val="40000"/>
                    </a:schemeClr>
                  </a:outerShdw>
                </a:effectLst>
                <a:latin typeface="-apple-system"/>
              </a:rPr>
              <a:t>Product Analytics and Customer Lifetime Value (CLV)</a:t>
            </a:r>
          </a:p>
          <a:p>
            <a:pPr marL="342900" indent="-342900" algn="just">
              <a:buFont typeface="Arial" panose="020B0604020202020204" pitchFamily="34" charset="0"/>
              <a:buChar char="•"/>
            </a:pPr>
            <a:endParaRPr lang="en-US" sz="2000" dirty="0">
              <a:solidFill>
                <a:srgbClr val="333333"/>
              </a:solidFill>
              <a:latin typeface="-apple-system"/>
            </a:endParaRPr>
          </a:p>
          <a:p>
            <a:pPr algn="just"/>
            <a:endParaRPr lang="en-US" sz="2000" dirty="0">
              <a:solidFill>
                <a:srgbClr val="333333"/>
              </a:solidFill>
              <a:latin typeface="-apple-system"/>
            </a:endParaRPr>
          </a:p>
          <a:p>
            <a:pPr algn="just"/>
            <a:endParaRPr lang="en-US" sz="2000" dirty="0">
              <a:solidFill>
                <a:srgbClr val="333333"/>
              </a:solidFill>
              <a:latin typeface="-apple-system"/>
            </a:endParaRPr>
          </a:p>
        </p:txBody>
      </p:sp>
      <p:sp>
        <p:nvSpPr>
          <p:cNvPr id="14" name="TextBox 13">
            <a:extLst>
              <a:ext uri="{FF2B5EF4-FFF2-40B4-BE49-F238E27FC236}">
                <a16:creationId xmlns:a16="http://schemas.microsoft.com/office/drawing/2014/main" id="{B43ACC72-759F-4373-B5B2-20DAF97192AD}"/>
              </a:ext>
            </a:extLst>
          </p:cNvPr>
          <p:cNvSpPr txBox="1"/>
          <p:nvPr/>
        </p:nvSpPr>
        <p:spPr>
          <a:xfrm>
            <a:off x="1009902" y="993339"/>
            <a:ext cx="4348311" cy="861774"/>
          </a:xfrm>
          <a:prstGeom prst="rect">
            <a:avLst/>
          </a:prstGeom>
          <a:solidFill>
            <a:schemeClr val="bg1">
              <a:alpha val="86000"/>
            </a:schemeClr>
          </a:solidFill>
        </p:spPr>
        <p:txBody>
          <a:bodyPr wrap="square">
            <a:spAutoFit/>
          </a:bodyPr>
          <a:lstStyle/>
          <a:p>
            <a:pPr algn="l"/>
            <a:r>
              <a:rPr lang="en-GB" dirty="0">
                <a:ln w="0"/>
                <a:solidFill>
                  <a:srgbClr val="455181"/>
                </a:solidFill>
                <a:effectLst>
                  <a:outerShdw blurRad="38100" dist="19050" dir="2700000" algn="tl" rotWithShape="0">
                    <a:schemeClr val="dk1">
                      <a:alpha val="40000"/>
                    </a:schemeClr>
                  </a:outerShdw>
                </a:effectLst>
                <a:latin typeface="-apple-system"/>
              </a:rPr>
              <a:t>What is Product Analytics?</a:t>
            </a:r>
          </a:p>
          <a:p>
            <a:pPr algn="l"/>
            <a:r>
              <a:rPr lang="en-GB" sz="1600" dirty="0">
                <a:ln w="0"/>
                <a:solidFill>
                  <a:srgbClr val="0E97B2"/>
                </a:solidFill>
                <a:effectLst>
                  <a:outerShdw blurRad="38100" dist="19050" dir="2700000" algn="tl" rotWithShape="0">
                    <a:schemeClr val="dk1">
                      <a:alpha val="40000"/>
                    </a:schemeClr>
                  </a:outerShdw>
                </a:effectLst>
                <a:latin typeface="-apple-system"/>
              </a:rPr>
              <a:t>How customers engage and interact with different products?</a:t>
            </a:r>
          </a:p>
        </p:txBody>
      </p:sp>
      <p:sp>
        <p:nvSpPr>
          <p:cNvPr id="16" name="TextBox 15">
            <a:extLst>
              <a:ext uri="{FF2B5EF4-FFF2-40B4-BE49-F238E27FC236}">
                <a16:creationId xmlns:a16="http://schemas.microsoft.com/office/drawing/2014/main" id="{3153F04B-307F-414C-9776-0D856ADB382E}"/>
              </a:ext>
            </a:extLst>
          </p:cNvPr>
          <p:cNvSpPr txBox="1"/>
          <p:nvPr/>
        </p:nvSpPr>
        <p:spPr>
          <a:xfrm>
            <a:off x="6168596" y="5000741"/>
            <a:ext cx="5013499" cy="861774"/>
          </a:xfrm>
          <a:prstGeom prst="rect">
            <a:avLst/>
          </a:prstGeom>
          <a:solidFill>
            <a:schemeClr val="bg1">
              <a:alpha val="86000"/>
            </a:schemeClr>
          </a:solidFill>
        </p:spPr>
        <p:txBody>
          <a:bodyPr wrap="square">
            <a:spAutoFit/>
          </a:bodyPr>
          <a:lstStyle/>
          <a:p>
            <a:r>
              <a:rPr lang="en-GB" dirty="0">
                <a:ln w="0"/>
                <a:solidFill>
                  <a:srgbClr val="455181"/>
                </a:solidFill>
                <a:effectLst>
                  <a:outerShdw blurRad="38100" dist="19050" dir="2700000" algn="tl" rotWithShape="0">
                    <a:schemeClr val="dk1">
                      <a:alpha val="40000"/>
                    </a:schemeClr>
                  </a:outerShdw>
                </a:effectLst>
                <a:latin typeface="-apple-system"/>
              </a:rPr>
              <a:t>What is Customer Lifetime Value (CLV)?</a:t>
            </a:r>
          </a:p>
          <a:p>
            <a:r>
              <a:rPr lang="en-GB" sz="1600" dirty="0">
                <a:ln w="0"/>
                <a:solidFill>
                  <a:srgbClr val="0E97B2"/>
                </a:solidFill>
                <a:effectLst>
                  <a:outerShdw blurRad="38100" dist="19050" dir="2700000" algn="tl" rotWithShape="0">
                    <a:schemeClr val="dk1">
                      <a:alpha val="40000"/>
                    </a:schemeClr>
                  </a:outerShdw>
                </a:effectLst>
                <a:latin typeface="-apple-system"/>
              </a:rPr>
              <a:t>Customers' total worth to the business over the course of their lifetime relationship with the company.</a:t>
            </a:r>
          </a:p>
        </p:txBody>
      </p:sp>
    </p:spTree>
    <p:extLst>
      <p:ext uri="{BB962C8B-B14F-4D97-AF65-F5344CB8AC3E}">
        <p14:creationId xmlns:p14="http://schemas.microsoft.com/office/powerpoint/2010/main" val="123751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291473" y="777240"/>
            <a:ext cx="6984780" cy="1107544"/>
          </a:xfrm>
        </p:spPr>
        <p:txBody>
          <a:bodyPr>
            <a:normAutofit/>
          </a:bodyPr>
          <a:lstStyle/>
          <a:p>
            <a:pPr algn="l"/>
            <a:r>
              <a:rPr lang="en-CA" b="0" i="0" dirty="0">
                <a:solidFill>
                  <a:srgbClr val="000000"/>
                </a:solidFill>
                <a:effectLst/>
                <a:latin typeface="-apple-system"/>
              </a:rPr>
              <a:t>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solidFill>
                  <a:srgbClr val="FFFF00"/>
                </a:solidFill>
              </a:rPr>
              <a:pPr/>
              <a:t>3</a:t>
            </a:fld>
            <a:endParaRPr lang="en-ZA" dirty="0">
              <a:solidFill>
                <a:srgbClr val="FFFF00"/>
              </a:solidFill>
            </a:endParaRPr>
          </a:p>
        </p:txBody>
      </p:sp>
      <p:sp>
        <p:nvSpPr>
          <p:cNvPr id="11" name="Footer Placeholder 10">
            <a:extLst>
              <a:ext uri="{FF2B5EF4-FFF2-40B4-BE49-F238E27FC236}">
                <a16:creationId xmlns:a16="http://schemas.microsoft.com/office/drawing/2014/main" id="{325C4CD1-6A54-4A54-AD79-CFA2AF8513A6}"/>
              </a:ext>
            </a:extLst>
          </p:cNvPr>
          <p:cNvSpPr>
            <a:spLocks noGrp="1"/>
          </p:cNvSpPr>
          <p:nvPr>
            <p:ph type="ftr" sz="quarter" idx="11"/>
          </p:nvPr>
        </p:nvSpPr>
        <p:spPr/>
        <p:txBody>
          <a:bodyPr/>
          <a:lstStyle/>
          <a:p>
            <a:r>
              <a:rPr lang="en-US" dirty="0">
                <a:solidFill>
                  <a:srgbClr val="FFFF00"/>
                </a:solidFill>
              </a:rPr>
              <a:t>Group 2 - S2</a:t>
            </a:r>
          </a:p>
        </p:txBody>
      </p:sp>
      <p:sp>
        <p:nvSpPr>
          <p:cNvPr id="18" name="TextBox 17">
            <a:extLst>
              <a:ext uri="{FF2B5EF4-FFF2-40B4-BE49-F238E27FC236}">
                <a16:creationId xmlns:a16="http://schemas.microsoft.com/office/drawing/2014/main" id="{A36A7C07-9566-436D-8EEA-A4ED63B7A293}"/>
              </a:ext>
            </a:extLst>
          </p:cNvPr>
          <p:cNvSpPr txBox="1"/>
          <p:nvPr/>
        </p:nvSpPr>
        <p:spPr>
          <a:xfrm>
            <a:off x="521855" y="334551"/>
            <a:ext cx="11148290" cy="5940088"/>
          </a:xfrm>
          <a:prstGeom prst="rect">
            <a:avLst/>
          </a:prstGeom>
          <a:solidFill>
            <a:schemeClr val="bg1">
              <a:alpha val="96000"/>
            </a:schemeClr>
          </a:solidFill>
          <a:ln w="57150">
            <a:solidFill>
              <a:srgbClr val="455181"/>
            </a:solidFill>
          </a:ln>
        </p:spPr>
        <p:txBody>
          <a:bodyPr wrap="square">
            <a:spAutoFit/>
          </a:bodyPr>
          <a:lstStyle/>
          <a:p>
            <a:r>
              <a:rPr lang="en-GB" sz="3200" b="1" dirty="0">
                <a:solidFill>
                  <a:srgbClr val="0E97B2"/>
                </a:solidFill>
                <a:latin typeface="-apple-system"/>
              </a:rPr>
              <a:t>Questions to be answered</a:t>
            </a:r>
          </a:p>
          <a:p>
            <a:endParaRPr lang="en-GB" b="0" i="0" dirty="0">
              <a:solidFill>
                <a:schemeClr val="bg1"/>
              </a:solidFill>
              <a:effectLst/>
              <a:latin typeface="-apple-system"/>
            </a:endParaRPr>
          </a:p>
          <a:p>
            <a:pPr marL="285750" indent="-285750">
              <a:buFont typeface="Arial" panose="020B0604020202020204" pitchFamily="34" charset="0"/>
              <a:buChar char="•"/>
            </a:pPr>
            <a:r>
              <a:rPr lang="en-GB" sz="2400" dirty="0">
                <a:solidFill>
                  <a:srgbClr val="455181"/>
                </a:solidFill>
                <a:latin typeface="-apple-system"/>
              </a:rPr>
              <a:t> How to identify the most profitable customers?</a:t>
            </a:r>
          </a:p>
          <a:p>
            <a:pPr marL="285750" indent="-285750">
              <a:buFont typeface="Arial" panose="020B0604020202020204" pitchFamily="34" charset="0"/>
              <a:buChar char="•"/>
            </a:pPr>
            <a:endParaRPr lang="en-GB" sz="2400" dirty="0">
              <a:solidFill>
                <a:srgbClr val="455181"/>
              </a:solidFill>
              <a:latin typeface="-apple-system"/>
            </a:endParaRPr>
          </a:p>
          <a:p>
            <a:pPr marL="1200150" lvl="2" indent="-285750">
              <a:buFont typeface="Arial" panose="020B0604020202020204" pitchFamily="34" charset="0"/>
              <a:buChar char="•"/>
            </a:pPr>
            <a:r>
              <a:rPr lang="en-US" sz="2400" dirty="0">
                <a:solidFill>
                  <a:srgbClr val="455181"/>
                </a:solidFill>
                <a:latin typeface="-apple-system"/>
              </a:rPr>
              <a:t>How to identify repeat customers?</a:t>
            </a:r>
          </a:p>
          <a:p>
            <a:pPr marL="285750" indent="-285750">
              <a:buFont typeface="Arial" panose="020B0604020202020204" pitchFamily="34" charset="0"/>
              <a:buChar char="•"/>
            </a:pPr>
            <a:endParaRPr lang="en-GB" sz="2400" dirty="0">
              <a:solidFill>
                <a:srgbClr val="455181"/>
              </a:solidFill>
              <a:latin typeface="-apple-system"/>
            </a:endParaRPr>
          </a:p>
          <a:p>
            <a:pPr marL="342900" indent="-342900">
              <a:buFont typeface="Arial" panose="020B0604020202020204" pitchFamily="34" charset="0"/>
              <a:buChar char="•"/>
            </a:pPr>
            <a:r>
              <a:rPr lang="en-US" sz="2400" dirty="0">
                <a:solidFill>
                  <a:srgbClr val="455181"/>
                </a:solidFill>
                <a:latin typeface="-apple-system"/>
              </a:rPr>
              <a:t>How to Identify popular and tending products?</a:t>
            </a:r>
          </a:p>
          <a:p>
            <a:pPr marL="285750" indent="-285750">
              <a:buFont typeface="Arial" panose="020B0604020202020204" pitchFamily="34" charset="0"/>
              <a:buChar char="•"/>
            </a:pPr>
            <a:endParaRPr lang="en-GB" sz="2400" dirty="0">
              <a:solidFill>
                <a:srgbClr val="455181"/>
              </a:solidFill>
              <a:latin typeface="-apple-system"/>
            </a:endParaRPr>
          </a:p>
          <a:p>
            <a:pPr marL="285750" indent="-285750">
              <a:buFont typeface="Arial" panose="020B0604020202020204" pitchFamily="34" charset="0"/>
              <a:buChar char="•"/>
            </a:pPr>
            <a:r>
              <a:rPr lang="en-GB" sz="2400" dirty="0">
                <a:solidFill>
                  <a:srgbClr val="455181"/>
                </a:solidFill>
                <a:latin typeface="-apple-system"/>
              </a:rPr>
              <a:t> How can a company offer the best product and make the most money?</a:t>
            </a:r>
          </a:p>
          <a:p>
            <a:pPr marL="285750" indent="-285750">
              <a:buFont typeface="Arial" panose="020B0604020202020204" pitchFamily="34" charset="0"/>
              <a:buChar char="•"/>
            </a:pPr>
            <a:endParaRPr lang="en-GB" sz="2400" dirty="0">
              <a:solidFill>
                <a:srgbClr val="455181"/>
              </a:solidFill>
              <a:latin typeface="-apple-system"/>
            </a:endParaRPr>
          </a:p>
          <a:p>
            <a:pPr marL="285750" indent="-285750">
              <a:buFont typeface="Arial" panose="020B0604020202020204" pitchFamily="34" charset="0"/>
              <a:buChar char="•"/>
            </a:pPr>
            <a:r>
              <a:rPr lang="en-GB" sz="2400" dirty="0">
                <a:solidFill>
                  <a:srgbClr val="455181"/>
                </a:solidFill>
                <a:latin typeface="-apple-system"/>
              </a:rPr>
              <a:t> How to segment profitable customers?</a:t>
            </a:r>
          </a:p>
          <a:p>
            <a:pPr marL="285750" indent="-285750">
              <a:buFont typeface="Arial" panose="020B0604020202020204" pitchFamily="34" charset="0"/>
              <a:buChar char="•"/>
            </a:pPr>
            <a:endParaRPr lang="en-GB" sz="2400" dirty="0">
              <a:solidFill>
                <a:srgbClr val="455181"/>
              </a:solidFill>
              <a:latin typeface="-apple-system"/>
            </a:endParaRPr>
          </a:p>
          <a:p>
            <a:pPr marL="285750" indent="-285750">
              <a:buFont typeface="Arial" panose="020B0604020202020204" pitchFamily="34" charset="0"/>
              <a:buChar char="•"/>
            </a:pPr>
            <a:r>
              <a:rPr lang="en-GB" sz="2400" dirty="0">
                <a:solidFill>
                  <a:srgbClr val="455181"/>
                </a:solidFill>
                <a:latin typeface="-apple-system"/>
              </a:rPr>
              <a:t> How much budget need to spend to acquire customers?</a:t>
            </a:r>
          </a:p>
          <a:p>
            <a:pPr marL="285750" indent="-285750">
              <a:buFont typeface="Arial" panose="020B0604020202020204" pitchFamily="34" charset="0"/>
              <a:buChar char="•"/>
            </a:pPr>
            <a:endParaRPr lang="en-US" sz="2400" dirty="0">
              <a:solidFill>
                <a:srgbClr val="455181"/>
              </a:solidFill>
              <a:ea typeface="+mn-lt"/>
              <a:cs typeface="+mn-lt"/>
            </a:endParaRPr>
          </a:p>
          <a:p>
            <a:pPr marL="285750" indent="-285750">
              <a:buFont typeface="Arial" panose="020B0604020202020204" pitchFamily="34" charset="0"/>
              <a:buChar char="•"/>
            </a:pPr>
            <a:r>
              <a:rPr lang="en-US" sz="2400" dirty="0">
                <a:solidFill>
                  <a:srgbClr val="455181"/>
                </a:solidFill>
                <a:latin typeface="-apple-system"/>
              </a:rPr>
              <a:t> How to improve customer and product retention?</a:t>
            </a:r>
          </a:p>
          <a:p>
            <a:pPr marL="285750" indent="-285750">
              <a:buFont typeface="Arial" panose="020B0604020202020204" pitchFamily="34" charset="0"/>
              <a:buChar char="•"/>
            </a:pPr>
            <a:endParaRPr lang="en-US" dirty="0">
              <a:solidFill>
                <a:srgbClr val="455181"/>
              </a:solidFill>
              <a:latin typeface="-apple-system"/>
            </a:endParaRPr>
          </a:p>
        </p:txBody>
      </p:sp>
    </p:spTree>
    <p:extLst>
      <p:ext uri="{BB962C8B-B14F-4D97-AF65-F5344CB8AC3E}">
        <p14:creationId xmlns:p14="http://schemas.microsoft.com/office/powerpoint/2010/main" val="194202605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291473" y="777240"/>
            <a:ext cx="6984780" cy="1107544"/>
          </a:xfrm>
        </p:spPr>
        <p:txBody>
          <a:bodyPr>
            <a:normAutofit/>
          </a:bodyPr>
          <a:lstStyle/>
          <a:p>
            <a:pPr algn="l"/>
            <a:r>
              <a:rPr lang="en-CA" b="0" i="0" dirty="0">
                <a:solidFill>
                  <a:srgbClr val="000000"/>
                </a:solidFill>
                <a:effectLst/>
                <a:latin typeface="-apple-system"/>
              </a:rPr>
              <a:t>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solidFill>
                  <a:srgbClr val="FFFF00"/>
                </a:solidFill>
              </a:rPr>
              <a:pPr/>
              <a:t>4</a:t>
            </a:fld>
            <a:endParaRPr lang="en-ZA" dirty="0">
              <a:solidFill>
                <a:srgbClr val="FFFF00"/>
              </a:solidFill>
            </a:endParaRPr>
          </a:p>
        </p:txBody>
      </p:sp>
      <p:sp>
        <p:nvSpPr>
          <p:cNvPr id="11" name="Footer Placeholder 10">
            <a:extLst>
              <a:ext uri="{FF2B5EF4-FFF2-40B4-BE49-F238E27FC236}">
                <a16:creationId xmlns:a16="http://schemas.microsoft.com/office/drawing/2014/main" id="{325C4CD1-6A54-4A54-AD79-CFA2AF8513A6}"/>
              </a:ext>
            </a:extLst>
          </p:cNvPr>
          <p:cNvSpPr>
            <a:spLocks noGrp="1"/>
          </p:cNvSpPr>
          <p:nvPr>
            <p:ph type="ftr" sz="quarter" idx="11"/>
          </p:nvPr>
        </p:nvSpPr>
        <p:spPr/>
        <p:txBody>
          <a:bodyPr/>
          <a:lstStyle/>
          <a:p>
            <a:r>
              <a:rPr lang="en-US" dirty="0">
                <a:solidFill>
                  <a:srgbClr val="FFFF00"/>
                </a:solidFill>
              </a:rPr>
              <a:t>Group 2 - S2</a:t>
            </a:r>
          </a:p>
        </p:txBody>
      </p:sp>
      <p:sp>
        <p:nvSpPr>
          <p:cNvPr id="18" name="TextBox 17">
            <a:extLst>
              <a:ext uri="{FF2B5EF4-FFF2-40B4-BE49-F238E27FC236}">
                <a16:creationId xmlns:a16="http://schemas.microsoft.com/office/drawing/2014/main" id="{A36A7C07-9566-436D-8EEA-A4ED63B7A293}"/>
              </a:ext>
            </a:extLst>
          </p:cNvPr>
          <p:cNvSpPr txBox="1"/>
          <p:nvPr/>
        </p:nvSpPr>
        <p:spPr>
          <a:xfrm>
            <a:off x="170916" y="581114"/>
            <a:ext cx="11776104" cy="5724644"/>
          </a:xfrm>
          <a:prstGeom prst="rect">
            <a:avLst/>
          </a:prstGeom>
          <a:solidFill>
            <a:schemeClr val="bg1">
              <a:alpha val="96000"/>
            </a:schemeClr>
          </a:solidFill>
          <a:ln w="57150">
            <a:solidFill>
              <a:srgbClr val="455181"/>
            </a:solidFill>
          </a:ln>
        </p:spPr>
        <p:txBody>
          <a:bodyPr wrap="square">
            <a:spAutoFit/>
          </a:bodyPr>
          <a:lstStyle/>
          <a:p>
            <a:pPr algn="ctr"/>
            <a:r>
              <a:rPr lang="en-US" sz="2000" b="1" dirty="0">
                <a:solidFill>
                  <a:srgbClr val="0E97B2"/>
                </a:solidFill>
                <a:latin typeface="-apple-system"/>
              </a:rPr>
              <a:t>Data Source Review</a:t>
            </a:r>
            <a:br>
              <a:rPr lang="en-US" sz="2000" b="1" dirty="0">
                <a:solidFill>
                  <a:srgbClr val="0E97B2"/>
                </a:solidFill>
                <a:latin typeface="-apple-system"/>
              </a:rPr>
            </a:br>
            <a:r>
              <a:rPr lang="en-US" sz="2000" dirty="0">
                <a:solidFill>
                  <a:srgbClr val="0E97B2"/>
                </a:solidFill>
              </a:rPr>
              <a:t>Online Retail.xlsx</a:t>
            </a:r>
          </a:p>
          <a:p>
            <a:pPr algn="ctr"/>
            <a:endParaRPr lang="en-GB" sz="2000" dirty="0">
              <a:solidFill>
                <a:srgbClr val="FFFF00"/>
              </a:solidFill>
              <a:latin typeface="Times New Roman" panose="02020603050405020304" pitchFamily="18" charset="0"/>
            </a:endParaRPr>
          </a:p>
          <a:p>
            <a:pPr algn="l">
              <a:buFont typeface="Arial" panose="020B0604020202020204" pitchFamily="34" charset="0"/>
              <a:buChar char="•"/>
            </a:pPr>
            <a:endParaRPr lang="en-GB" b="0" i="0" dirty="0">
              <a:solidFill>
                <a:srgbClr val="000000"/>
              </a:solidFill>
              <a:effectLst/>
              <a:latin typeface="Times New Roman" panose="02020603050405020304" pitchFamily="18" charset="0"/>
            </a:endParaRPr>
          </a:p>
          <a:p>
            <a:pPr algn="l">
              <a:buFont typeface="Arial" panose="020B0604020202020204" pitchFamily="34" charset="0"/>
              <a:buChar char="•"/>
            </a:pPr>
            <a:endParaRPr lang="en-GB" dirty="0">
              <a:solidFill>
                <a:srgbClr val="000000"/>
              </a:solidFill>
              <a:latin typeface="Times New Roman" panose="02020603050405020304" pitchFamily="18" charset="0"/>
            </a:endParaRPr>
          </a:p>
          <a:p>
            <a:pPr algn="l">
              <a:buFont typeface="Arial" panose="020B0604020202020204" pitchFamily="34" charset="0"/>
              <a:buChar char="•"/>
            </a:pPr>
            <a:endParaRPr lang="en-GB" b="0" i="0" dirty="0">
              <a:solidFill>
                <a:srgbClr val="000000"/>
              </a:solidFill>
              <a:effectLst/>
              <a:latin typeface="Times New Roman" panose="02020603050405020304" pitchFamily="18" charset="0"/>
            </a:endParaRPr>
          </a:p>
          <a:p>
            <a:pPr algn="l">
              <a:buFont typeface="Arial" panose="020B0604020202020204" pitchFamily="34" charset="0"/>
              <a:buChar char="•"/>
            </a:pPr>
            <a:endParaRPr lang="en-GB" dirty="0">
              <a:solidFill>
                <a:srgbClr val="000000"/>
              </a:solidFill>
              <a:latin typeface="Times New Roman" panose="02020603050405020304" pitchFamily="18" charset="0"/>
            </a:endParaRPr>
          </a:p>
          <a:p>
            <a:pPr algn="l">
              <a:buFont typeface="Arial" panose="020B0604020202020204" pitchFamily="34" charset="0"/>
              <a:buChar char="•"/>
            </a:pPr>
            <a:endParaRPr lang="en-GB" b="0" i="0" dirty="0">
              <a:solidFill>
                <a:srgbClr val="000000"/>
              </a:solidFill>
              <a:effectLst/>
              <a:latin typeface="Times New Roman" panose="02020603050405020304" pitchFamily="18" charset="0"/>
            </a:endParaRPr>
          </a:p>
          <a:p>
            <a:pPr algn="l">
              <a:buFont typeface="Arial" panose="020B0604020202020204" pitchFamily="34" charset="0"/>
              <a:buChar char="•"/>
            </a:pPr>
            <a:endParaRPr lang="en-GB" dirty="0">
              <a:solidFill>
                <a:srgbClr val="000000"/>
              </a:solidFill>
              <a:latin typeface="Times New Roman" panose="02020603050405020304" pitchFamily="18" charset="0"/>
            </a:endParaRPr>
          </a:p>
          <a:p>
            <a:pPr algn="l">
              <a:buFont typeface="Arial" panose="020B0604020202020204" pitchFamily="34" charset="0"/>
              <a:buChar char="•"/>
            </a:pPr>
            <a:endParaRPr lang="en-GB" b="0" i="0" dirty="0">
              <a:solidFill>
                <a:srgbClr val="000000"/>
              </a:solidFill>
              <a:effectLst/>
              <a:latin typeface="Times New Roman" panose="02020603050405020304" pitchFamily="18" charset="0"/>
            </a:endParaRPr>
          </a:p>
          <a:p>
            <a:pPr algn="l">
              <a:buFont typeface="Arial" panose="020B0604020202020204" pitchFamily="34" charset="0"/>
              <a:buChar char="•"/>
            </a:pPr>
            <a:endParaRPr lang="en-GB" dirty="0">
              <a:solidFill>
                <a:srgbClr val="000000"/>
              </a:solidFill>
              <a:latin typeface="Times New Roman" panose="02020603050405020304" pitchFamily="18" charset="0"/>
            </a:endParaRPr>
          </a:p>
          <a:p>
            <a:pPr algn="l">
              <a:buFont typeface="Arial" panose="020B0604020202020204" pitchFamily="34" charset="0"/>
              <a:buChar char="•"/>
            </a:pPr>
            <a:endParaRPr lang="en-GB" b="0" i="0" dirty="0">
              <a:solidFill>
                <a:srgbClr val="000000"/>
              </a:solidFill>
              <a:effectLst/>
              <a:latin typeface="Times New Roman" panose="02020603050405020304" pitchFamily="18" charset="0"/>
            </a:endParaRPr>
          </a:p>
          <a:p>
            <a:pPr algn="l">
              <a:buFont typeface="Arial" panose="020B0604020202020204" pitchFamily="34" charset="0"/>
              <a:buChar char="•"/>
            </a:pPr>
            <a:endParaRPr lang="en-GB" dirty="0">
              <a:solidFill>
                <a:srgbClr val="000000"/>
              </a:solidFill>
              <a:latin typeface="Times New Roman" panose="02020603050405020304" pitchFamily="18" charset="0"/>
            </a:endParaRPr>
          </a:p>
          <a:p>
            <a:pPr algn="l">
              <a:buFont typeface="Arial" panose="020B0604020202020204" pitchFamily="34" charset="0"/>
              <a:buChar char="•"/>
            </a:pPr>
            <a:endParaRPr lang="en-GB" b="0" i="0" dirty="0">
              <a:solidFill>
                <a:srgbClr val="000000"/>
              </a:solidFill>
              <a:effectLst/>
              <a:latin typeface="Times New Roman" panose="02020603050405020304" pitchFamily="18" charset="0"/>
            </a:endParaRPr>
          </a:p>
          <a:p>
            <a:pPr algn="l">
              <a:buFont typeface="Arial" panose="020B0604020202020204" pitchFamily="34" charset="0"/>
              <a:buChar char="•"/>
            </a:pPr>
            <a:endParaRPr lang="en-GB" dirty="0">
              <a:solidFill>
                <a:srgbClr val="000000"/>
              </a:solidFill>
              <a:latin typeface="Times New Roman" panose="02020603050405020304" pitchFamily="18" charset="0"/>
            </a:endParaRPr>
          </a:p>
          <a:p>
            <a:pPr algn="l">
              <a:buFont typeface="Arial" panose="020B0604020202020204" pitchFamily="34" charset="0"/>
              <a:buChar char="•"/>
            </a:pPr>
            <a:endParaRPr lang="en-GB" b="0" i="0" dirty="0">
              <a:solidFill>
                <a:srgbClr val="000000"/>
              </a:solidFill>
              <a:effectLst/>
              <a:latin typeface="Times New Roman" panose="02020603050405020304" pitchFamily="18" charset="0"/>
            </a:endParaRPr>
          </a:p>
          <a:p>
            <a:pPr algn="l">
              <a:buFont typeface="Arial" panose="020B0604020202020204" pitchFamily="34" charset="0"/>
              <a:buChar char="•"/>
            </a:pPr>
            <a:endParaRPr lang="en-GB" dirty="0">
              <a:solidFill>
                <a:srgbClr val="000000"/>
              </a:solidFill>
              <a:latin typeface="Times New Roman" panose="02020603050405020304" pitchFamily="18" charset="0"/>
            </a:endParaRPr>
          </a:p>
          <a:p>
            <a:pPr algn="l">
              <a:buFont typeface="Arial" panose="020B0604020202020204" pitchFamily="34" charset="0"/>
              <a:buChar char="•"/>
            </a:pPr>
            <a:endParaRPr lang="en-GB" b="0" i="0" dirty="0">
              <a:solidFill>
                <a:srgbClr val="000000"/>
              </a:solidFill>
              <a:effectLst/>
              <a:latin typeface="Times New Roman" panose="02020603050405020304" pitchFamily="18" charset="0"/>
            </a:endParaRPr>
          </a:p>
          <a:p>
            <a:pPr algn="l">
              <a:buFont typeface="Arial" panose="020B0604020202020204" pitchFamily="34" charset="0"/>
              <a:buChar char="•"/>
            </a:pPr>
            <a:endParaRPr lang="en-GB" b="0" i="0" dirty="0">
              <a:solidFill>
                <a:srgbClr val="000000"/>
              </a:solidFill>
              <a:effectLst/>
              <a:latin typeface="Times New Roman" panose="02020603050405020304" pitchFamily="18" charset="0"/>
            </a:endParaRPr>
          </a:p>
          <a:p>
            <a:pPr algn="l">
              <a:buFont typeface="Arial" panose="020B0604020202020204" pitchFamily="34" charset="0"/>
              <a:buChar char="•"/>
            </a:pPr>
            <a:endParaRPr lang="en-GB" dirty="0">
              <a:solidFill>
                <a:srgbClr val="000000"/>
              </a:solidFill>
              <a:latin typeface="Times New Roman" panose="02020603050405020304" pitchFamily="18" charset="0"/>
            </a:endParaRPr>
          </a:p>
        </p:txBody>
      </p:sp>
      <p:pic>
        <p:nvPicPr>
          <p:cNvPr id="7" name="Graphic 6" descr="Database with solid fill">
            <a:extLst>
              <a:ext uri="{FF2B5EF4-FFF2-40B4-BE49-F238E27FC236}">
                <a16:creationId xmlns:a16="http://schemas.microsoft.com/office/drawing/2014/main" id="{C9F0C222-3CAC-4CED-9B11-2632D86464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28" y="632858"/>
            <a:ext cx="1396308" cy="1396308"/>
          </a:xfrm>
          <a:prstGeom prst="rect">
            <a:avLst/>
          </a:prstGeom>
        </p:spPr>
      </p:pic>
      <p:sp>
        <p:nvSpPr>
          <p:cNvPr id="8" name="TextBox 7">
            <a:extLst>
              <a:ext uri="{FF2B5EF4-FFF2-40B4-BE49-F238E27FC236}">
                <a16:creationId xmlns:a16="http://schemas.microsoft.com/office/drawing/2014/main" id="{28F49F29-60C9-4F6B-895F-5D5FAEFA4A3A}"/>
              </a:ext>
            </a:extLst>
          </p:cNvPr>
          <p:cNvSpPr txBox="1"/>
          <p:nvPr/>
        </p:nvSpPr>
        <p:spPr>
          <a:xfrm>
            <a:off x="9834863" y="717701"/>
            <a:ext cx="1931553" cy="1908215"/>
          </a:xfrm>
          <a:prstGeom prst="rect">
            <a:avLst/>
          </a:prstGeom>
          <a:noFill/>
        </p:spPr>
        <p:txBody>
          <a:bodyPr wrap="square">
            <a:spAutoFit/>
          </a:bodyPr>
          <a:lstStyle/>
          <a:p>
            <a:pPr lvl="0"/>
            <a:r>
              <a:rPr lang="en-US" sz="1600" b="1" dirty="0">
                <a:solidFill>
                  <a:srgbClr val="455181"/>
                </a:solidFill>
                <a:latin typeface="-apple-system"/>
              </a:rPr>
              <a:t>Categorical</a:t>
            </a:r>
          </a:p>
          <a:p>
            <a:pPr lvl="0"/>
            <a:r>
              <a:rPr lang="en-GB" sz="1400" dirty="0" err="1">
                <a:solidFill>
                  <a:srgbClr val="455181"/>
                </a:solidFill>
              </a:rPr>
              <a:t>InvoiceNo</a:t>
            </a:r>
            <a:r>
              <a:rPr lang="en-GB" sz="1400" dirty="0">
                <a:solidFill>
                  <a:srgbClr val="455181"/>
                </a:solidFill>
              </a:rPr>
              <a:t> </a:t>
            </a:r>
          </a:p>
          <a:p>
            <a:r>
              <a:rPr lang="en-GB" sz="1400" dirty="0" err="1">
                <a:solidFill>
                  <a:srgbClr val="455181"/>
                </a:solidFill>
              </a:rPr>
              <a:t>StockCode</a:t>
            </a:r>
            <a:endParaRPr lang="en-GB" sz="1400" dirty="0">
              <a:solidFill>
                <a:srgbClr val="455181"/>
              </a:solidFill>
            </a:endParaRPr>
          </a:p>
          <a:p>
            <a:r>
              <a:rPr lang="en-GB" sz="1400" dirty="0">
                <a:solidFill>
                  <a:srgbClr val="455181"/>
                </a:solidFill>
              </a:rPr>
              <a:t>Description </a:t>
            </a:r>
          </a:p>
          <a:p>
            <a:r>
              <a:rPr lang="en-GB" sz="1400" dirty="0" err="1">
                <a:solidFill>
                  <a:srgbClr val="455181"/>
                </a:solidFill>
              </a:rPr>
              <a:t>CustomerID</a:t>
            </a:r>
            <a:endParaRPr lang="en-GB" sz="1400" dirty="0">
              <a:solidFill>
                <a:srgbClr val="455181"/>
              </a:solidFill>
            </a:endParaRPr>
          </a:p>
          <a:p>
            <a:r>
              <a:rPr lang="en-GB" sz="1400" dirty="0">
                <a:solidFill>
                  <a:srgbClr val="455181"/>
                </a:solidFill>
              </a:rPr>
              <a:t>Country</a:t>
            </a:r>
          </a:p>
          <a:p>
            <a:endParaRPr lang="en-GB" sz="1600" dirty="0">
              <a:solidFill>
                <a:srgbClr val="455181"/>
              </a:solidFill>
            </a:endParaRPr>
          </a:p>
          <a:p>
            <a:pPr lvl="0"/>
            <a:endParaRPr lang="en-US" sz="1600" b="1" dirty="0">
              <a:solidFill>
                <a:srgbClr val="455181"/>
              </a:solidFill>
              <a:latin typeface="-apple-system"/>
            </a:endParaRPr>
          </a:p>
        </p:txBody>
      </p:sp>
      <p:sp>
        <p:nvSpPr>
          <p:cNvPr id="9" name="TextBox 8">
            <a:extLst>
              <a:ext uri="{FF2B5EF4-FFF2-40B4-BE49-F238E27FC236}">
                <a16:creationId xmlns:a16="http://schemas.microsoft.com/office/drawing/2014/main" id="{58782E0A-1654-4422-8FF0-21DDF85E5779}"/>
              </a:ext>
            </a:extLst>
          </p:cNvPr>
          <p:cNvSpPr txBox="1"/>
          <p:nvPr/>
        </p:nvSpPr>
        <p:spPr>
          <a:xfrm>
            <a:off x="8647287" y="718418"/>
            <a:ext cx="1740396" cy="1384995"/>
          </a:xfrm>
          <a:prstGeom prst="rect">
            <a:avLst/>
          </a:prstGeom>
          <a:noFill/>
        </p:spPr>
        <p:txBody>
          <a:bodyPr wrap="square">
            <a:spAutoFit/>
          </a:bodyPr>
          <a:lstStyle/>
          <a:p>
            <a:pPr lvl="0"/>
            <a:r>
              <a:rPr lang="en-US" sz="1600" b="1" dirty="0">
                <a:solidFill>
                  <a:srgbClr val="455181"/>
                </a:solidFill>
                <a:latin typeface="-apple-system"/>
              </a:rPr>
              <a:t>Numerical</a:t>
            </a:r>
          </a:p>
          <a:p>
            <a:r>
              <a:rPr lang="en-GB" sz="1400" dirty="0">
                <a:solidFill>
                  <a:srgbClr val="455181"/>
                </a:solidFill>
              </a:rPr>
              <a:t>Quantity	</a:t>
            </a:r>
          </a:p>
          <a:p>
            <a:r>
              <a:rPr lang="en-GB" sz="1400" dirty="0" err="1">
                <a:solidFill>
                  <a:srgbClr val="455181"/>
                </a:solidFill>
              </a:rPr>
              <a:t>InvoiceDate</a:t>
            </a:r>
            <a:endParaRPr lang="en-GB" sz="1400" dirty="0">
              <a:solidFill>
                <a:srgbClr val="455181"/>
              </a:solidFill>
            </a:endParaRPr>
          </a:p>
          <a:p>
            <a:r>
              <a:rPr lang="en-GB" sz="1400" dirty="0" err="1">
                <a:solidFill>
                  <a:srgbClr val="455181"/>
                </a:solidFill>
              </a:rPr>
              <a:t>UnitPrice</a:t>
            </a:r>
            <a:r>
              <a:rPr lang="en-GB" sz="1600" dirty="0"/>
              <a:t>	</a:t>
            </a:r>
          </a:p>
          <a:p>
            <a:pPr lvl="0"/>
            <a:endParaRPr lang="en-US" sz="2400" b="1" dirty="0">
              <a:solidFill>
                <a:srgbClr val="0E97B2"/>
              </a:solidFill>
              <a:latin typeface="-apple-system"/>
            </a:endParaRPr>
          </a:p>
        </p:txBody>
      </p:sp>
      <p:sp>
        <p:nvSpPr>
          <p:cNvPr id="10" name="TextBox 9">
            <a:extLst>
              <a:ext uri="{FF2B5EF4-FFF2-40B4-BE49-F238E27FC236}">
                <a16:creationId xmlns:a16="http://schemas.microsoft.com/office/drawing/2014/main" id="{01059494-513A-4E74-B1C9-84A26787B828}"/>
              </a:ext>
            </a:extLst>
          </p:cNvPr>
          <p:cNvSpPr txBox="1"/>
          <p:nvPr/>
        </p:nvSpPr>
        <p:spPr>
          <a:xfrm>
            <a:off x="1160712" y="1441693"/>
            <a:ext cx="5184397" cy="369332"/>
          </a:xfrm>
          <a:prstGeom prst="rect">
            <a:avLst/>
          </a:prstGeom>
          <a:noFill/>
        </p:spPr>
        <p:txBody>
          <a:bodyPr wrap="square">
            <a:spAutoFit/>
          </a:bodyPr>
          <a:lstStyle/>
          <a:p>
            <a:pPr lvl="0" algn="ctr"/>
            <a:r>
              <a:rPr lang="en-US" b="1" dirty="0">
                <a:solidFill>
                  <a:srgbClr val="455181"/>
                </a:solidFill>
                <a:latin typeface="-apple-system"/>
              </a:rPr>
              <a:t>Original Structure: </a:t>
            </a:r>
            <a:r>
              <a:rPr lang="en-US" b="1" dirty="0">
                <a:solidFill>
                  <a:srgbClr val="6D453B"/>
                </a:solidFill>
                <a:latin typeface="-apple-system"/>
              </a:rPr>
              <a:t>8 Features &amp; 541,909 Records</a:t>
            </a:r>
          </a:p>
        </p:txBody>
      </p:sp>
      <p:sp>
        <p:nvSpPr>
          <p:cNvPr id="12" name="TextBox 11">
            <a:extLst>
              <a:ext uri="{FF2B5EF4-FFF2-40B4-BE49-F238E27FC236}">
                <a16:creationId xmlns:a16="http://schemas.microsoft.com/office/drawing/2014/main" id="{98CAF895-FCE7-4D38-943D-23ADE56FE6B7}"/>
              </a:ext>
            </a:extLst>
          </p:cNvPr>
          <p:cNvSpPr txBox="1"/>
          <p:nvPr/>
        </p:nvSpPr>
        <p:spPr>
          <a:xfrm>
            <a:off x="4653712" y="1740762"/>
            <a:ext cx="4612883" cy="400110"/>
          </a:xfrm>
          <a:prstGeom prst="rect">
            <a:avLst/>
          </a:prstGeom>
          <a:noFill/>
        </p:spPr>
        <p:txBody>
          <a:bodyPr wrap="square">
            <a:spAutoFit/>
          </a:bodyPr>
          <a:lstStyle/>
          <a:p>
            <a:pPr lvl="0"/>
            <a:r>
              <a:rPr lang="en-US" sz="2000" b="1" dirty="0">
                <a:solidFill>
                  <a:srgbClr val="6D453B"/>
                </a:solidFill>
                <a:latin typeface="-apple-system"/>
              </a:rPr>
              <a:t>Cleaning and Preprocessing</a:t>
            </a:r>
            <a:endParaRPr lang="en-US" sz="2000" dirty="0">
              <a:solidFill>
                <a:srgbClr val="6D453B"/>
              </a:solidFill>
              <a:latin typeface="-apple-system"/>
            </a:endParaRPr>
          </a:p>
        </p:txBody>
      </p:sp>
      <p:pic>
        <p:nvPicPr>
          <p:cNvPr id="13" name="Picture 12">
            <a:extLst>
              <a:ext uri="{FF2B5EF4-FFF2-40B4-BE49-F238E27FC236}">
                <a16:creationId xmlns:a16="http://schemas.microsoft.com/office/drawing/2014/main" id="{D33ED3DE-CD92-4A62-A7B9-8EBC2A3840D0}"/>
              </a:ext>
            </a:extLst>
          </p:cNvPr>
          <p:cNvPicPr>
            <a:picLocks noChangeAspect="1"/>
          </p:cNvPicPr>
          <p:nvPr/>
        </p:nvPicPr>
        <p:blipFill>
          <a:blip r:embed="rId5"/>
          <a:stretch>
            <a:fillRect/>
          </a:stretch>
        </p:blipFill>
        <p:spPr>
          <a:xfrm>
            <a:off x="533649" y="2276886"/>
            <a:ext cx="3767327" cy="2436356"/>
          </a:xfrm>
          <a:prstGeom prst="rect">
            <a:avLst/>
          </a:prstGeom>
        </p:spPr>
      </p:pic>
      <p:pic>
        <p:nvPicPr>
          <p:cNvPr id="14" name="Picture 13">
            <a:extLst>
              <a:ext uri="{FF2B5EF4-FFF2-40B4-BE49-F238E27FC236}">
                <a16:creationId xmlns:a16="http://schemas.microsoft.com/office/drawing/2014/main" id="{11424320-3F82-4553-B1E4-9640871341E1}"/>
              </a:ext>
            </a:extLst>
          </p:cNvPr>
          <p:cNvPicPr>
            <a:picLocks noChangeAspect="1"/>
          </p:cNvPicPr>
          <p:nvPr/>
        </p:nvPicPr>
        <p:blipFill>
          <a:blip r:embed="rId6"/>
          <a:stretch>
            <a:fillRect/>
          </a:stretch>
        </p:blipFill>
        <p:spPr>
          <a:xfrm>
            <a:off x="4684658" y="2256945"/>
            <a:ext cx="3228730" cy="2430516"/>
          </a:xfrm>
          <a:prstGeom prst="rect">
            <a:avLst/>
          </a:prstGeom>
        </p:spPr>
      </p:pic>
      <p:pic>
        <p:nvPicPr>
          <p:cNvPr id="15" name="Picture 14">
            <a:extLst>
              <a:ext uri="{FF2B5EF4-FFF2-40B4-BE49-F238E27FC236}">
                <a16:creationId xmlns:a16="http://schemas.microsoft.com/office/drawing/2014/main" id="{2B222525-5B1B-40FD-AA36-0CB0A78F9FD3}"/>
              </a:ext>
            </a:extLst>
          </p:cNvPr>
          <p:cNvPicPr>
            <a:picLocks noChangeAspect="1"/>
          </p:cNvPicPr>
          <p:nvPr/>
        </p:nvPicPr>
        <p:blipFill>
          <a:blip r:embed="rId7"/>
          <a:stretch>
            <a:fillRect/>
          </a:stretch>
        </p:blipFill>
        <p:spPr>
          <a:xfrm>
            <a:off x="8443881" y="2202233"/>
            <a:ext cx="3228730" cy="2402540"/>
          </a:xfrm>
          <a:prstGeom prst="rect">
            <a:avLst/>
          </a:prstGeom>
        </p:spPr>
      </p:pic>
      <p:sp>
        <p:nvSpPr>
          <p:cNvPr id="16" name="TextBox 15">
            <a:extLst>
              <a:ext uri="{FF2B5EF4-FFF2-40B4-BE49-F238E27FC236}">
                <a16:creationId xmlns:a16="http://schemas.microsoft.com/office/drawing/2014/main" id="{B923BF6C-417D-4562-8561-B0FA08DB024B}"/>
              </a:ext>
            </a:extLst>
          </p:cNvPr>
          <p:cNvSpPr txBox="1"/>
          <p:nvPr/>
        </p:nvSpPr>
        <p:spPr>
          <a:xfrm>
            <a:off x="4664047" y="4762617"/>
            <a:ext cx="3362123" cy="646331"/>
          </a:xfrm>
          <a:prstGeom prst="rect">
            <a:avLst/>
          </a:prstGeom>
          <a:noFill/>
        </p:spPr>
        <p:txBody>
          <a:bodyPr wrap="square">
            <a:spAutoFit/>
          </a:bodyPr>
          <a:lstStyle/>
          <a:p>
            <a:pPr lvl="0"/>
            <a:r>
              <a:rPr lang="en-US" sz="1800" dirty="0">
                <a:latin typeface="-apple-system"/>
              </a:rPr>
              <a:t>Unit Price has negative values : removed 2517 records </a:t>
            </a:r>
          </a:p>
        </p:txBody>
      </p:sp>
      <p:sp>
        <p:nvSpPr>
          <p:cNvPr id="19" name="TextBox 18">
            <a:extLst>
              <a:ext uri="{FF2B5EF4-FFF2-40B4-BE49-F238E27FC236}">
                <a16:creationId xmlns:a16="http://schemas.microsoft.com/office/drawing/2014/main" id="{F3DF68E0-C4D3-43F6-9325-8BABF4148A9B}"/>
              </a:ext>
            </a:extLst>
          </p:cNvPr>
          <p:cNvSpPr txBox="1"/>
          <p:nvPr/>
        </p:nvSpPr>
        <p:spPr>
          <a:xfrm>
            <a:off x="8443881" y="4739446"/>
            <a:ext cx="3228730" cy="923330"/>
          </a:xfrm>
          <a:prstGeom prst="rect">
            <a:avLst/>
          </a:prstGeom>
          <a:noFill/>
        </p:spPr>
        <p:txBody>
          <a:bodyPr wrap="square">
            <a:spAutoFit/>
          </a:bodyPr>
          <a:lstStyle/>
          <a:p>
            <a:r>
              <a:rPr lang="en-US" sz="1800" dirty="0">
                <a:latin typeface="-apple-system"/>
              </a:rPr>
              <a:t>Not enough data for the month of Dec ’2011 – Ignored those records</a:t>
            </a:r>
          </a:p>
        </p:txBody>
      </p:sp>
      <p:sp>
        <p:nvSpPr>
          <p:cNvPr id="20" name="TextBox 19">
            <a:extLst>
              <a:ext uri="{FF2B5EF4-FFF2-40B4-BE49-F238E27FC236}">
                <a16:creationId xmlns:a16="http://schemas.microsoft.com/office/drawing/2014/main" id="{EC7E8255-0292-4A1F-8362-0DE5971B6B44}"/>
              </a:ext>
            </a:extLst>
          </p:cNvPr>
          <p:cNvSpPr txBox="1"/>
          <p:nvPr/>
        </p:nvSpPr>
        <p:spPr>
          <a:xfrm>
            <a:off x="442244" y="5484104"/>
            <a:ext cx="7781190" cy="369332"/>
          </a:xfrm>
          <a:prstGeom prst="rect">
            <a:avLst/>
          </a:prstGeom>
          <a:noFill/>
        </p:spPr>
        <p:txBody>
          <a:bodyPr wrap="square">
            <a:spAutoFit/>
          </a:bodyPr>
          <a:lstStyle/>
          <a:p>
            <a:r>
              <a:rPr lang="en-US" sz="1800" dirty="0">
                <a:solidFill>
                  <a:schemeClr val="accent5"/>
                </a:solidFill>
                <a:latin typeface="-apple-system"/>
              </a:rPr>
              <a:t>Quantity and Unit Price have outliers, maximum too high, ignoring outliers</a:t>
            </a:r>
          </a:p>
        </p:txBody>
      </p:sp>
      <p:sp>
        <p:nvSpPr>
          <p:cNvPr id="22" name="TextBox 21">
            <a:extLst>
              <a:ext uri="{FF2B5EF4-FFF2-40B4-BE49-F238E27FC236}">
                <a16:creationId xmlns:a16="http://schemas.microsoft.com/office/drawing/2014/main" id="{EF733051-C1A1-4F7C-B8A4-4E1AE1BFC70E}"/>
              </a:ext>
            </a:extLst>
          </p:cNvPr>
          <p:cNvSpPr txBox="1"/>
          <p:nvPr/>
        </p:nvSpPr>
        <p:spPr>
          <a:xfrm>
            <a:off x="442244" y="4788398"/>
            <a:ext cx="3858732" cy="646331"/>
          </a:xfrm>
          <a:prstGeom prst="rect">
            <a:avLst/>
          </a:prstGeom>
          <a:noFill/>
        </p:spPr>
        <p:txBody>
          <a:bodyPr wrap="square">
            <a:spAutoFit/>
          </a:bodyPr>
          <a:lstStyle/>
          <a:p>
            <a:r>
              <a:rPr lang="en-US" sz="1800" dirty="0">
                <a:latin typeface="-apple-system"/>
              </a:rPr>
              <a:t>Quantity has negative values : removed 10,624 records (531,285 Records)</a:t>
            </a:r>
          </a:p>
        </p:txBody>
      </p:sp>
      <p:sp>
        <p:nvSpPr>
          <p:cNvPr id="5" name="Oval 4">
            <a:extLst>
              <a:ext uri="{FF2B5EF4-FFF2-40B4-BE49-F238E27FC236}">
                <a16:creationId xmlns:a16="http://schemas.microsoft.com/office/drawing/2014/main" id="{BD4C7E81-BA7D-4DB0-A801-5F525BD22D05}"/>
              </a:ext>
            </a:extLst>
          </p:cNvPr>
          <p:cNvSpPr/>
          <p:nvPr/>
        </p:nvSpPr>
        <p:spPr>
          <a:xfrm>
            <a:off x="533649" y="3325091"/>
            <a:ext cx="3620516" cy="1245166"/>
          </a:xfrm>
          <a:prstGeom prst="ellipse">
            <a:avLst/>
          </a:prstGeom>
          <a:solidFill>
            <a:srgbClr val="FF0000">
              <a:alpha val="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E28D673F-698B-42CE-8E94-3771277ED327}"/>
              </a:ext>
            </a:extLst>
          </p:cNvPr>
          <p:cNvSpPr/>
          <p:nvPr/>
        </p:nvSpPr>
        <p:spPr>
          <a:xfrm>
            <a:off x="4756727" y="2829161"/>
            <a:ext cx="1339274" cy="1245166"/>
          </a:xfrm>
          <a:prstGeom prst="ellipse">
            <a:avLst/>
          </a:prstGeom>
          <a:solidFill>
            <a:srgbClr val="FF0000">
              <a:alpha val="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F41127F-1FE2-42B9-87EE-E3B4F08E4E13}"/>
              </a:ext>
            </a:extLst>
          </p:cNvPr>
          <p:cNvSpPr/>
          <p:nvPr/>
        </p:nvSpPr>
        <p:spPr>
          <a:xfrm>
            <a:off x="11139055" y="2484582"/>
            <a:ext cx="424872" cy="1651791"/>
          </a:xfrm>
          <a:prstGeom prst="ellipse">
            <a:avLst/>
          </a:prstGeom>
          <a:solidFill>
            <a:srgbClr val="FF0000">
              <a:alpha val="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565598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3857FC-594C-4832-B6AA-936AB5163DA6}"/>
              </a:ext>
            </a:extLst>
          </p:cNvPr>
          <p:cNvSpPr/>
          <p:nvPr/>
        </p:nvSpPr>
        <p:spPr>
          <a:xfrm>
            <a:off x="306377" y="579393"/>
            <a:ext cx="11553898" cy="5776957"/>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291473" y="777240"/>
            <a:ext cx="6984780" cy="1107544"/>
          </a:xfrm>
        </p:spPr>
        <p:txBody>
          <a:bodyPr>
            <a:normAutofit/>
          </a:bodyPr>
          <a:lstStyle/>
          <a:p>
            <a:pPr algn="l"/>
            <a:r>
              <a:rPr lang="en-CA" b="0" i="0" dirty="0">
                <a:solidFill>
                  <a:srgbClr val="000000"/>
                </a:solidFill>
                <a:effectLst/>
                <a:latin typeface="-apple-system"/>
              </a:rPr>
              <a:t>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solidFill>
                  <a:srgbClr val="FFFF00"/>
                </a:solidFill>
              </a:rPr>
              <a:pPr/>
              <a:t>5</a:t>
            </a:fld>
            <a:endParaRPr lang="en-ZA" dirty="0">
              <a:solidFill>
                <a:srgbClr val="FFFF00"/>
              </a:solidFill>
            </a:endParaRPr>
          </a:p>
        </p:txBody>
      </p:sp>
      <p:sp>
        <p:nvSpPr>
          <p:cNvPr id="11" name="Footer Placeholder 10">
            <a:extLst>
              <a:ext uri="{FF2B5EF4-FFF2-40B4-BE49-F238E27FC236}">
                <a16:creationId xmlns:a16="http://schemas.microsoft.com/office/drawing/2014/main" id="{325C4CD1-6A54-4A54-AD79-CFA2AF8513A6}"/>
              </a:ext>
            </a:extLst>
          </p:cNvPr>
          <p:cNvSpPr>
            <a:spLocks noGrp="1"/>
          </p:cNvSpPr>
          <p:nvPr>
            <p:ph type="ftr" sz="quarter" idx="11"/>
          </p:nvPr>
        </p:nvSpPr>
        <p:spPr/>
        <p:txBody>
          <a:bodyPr/>
          <a:lstStyle/>
          <a:p>
            <a:r>
              <a:rPr lang="en-US" dirty="0">
                <a:solidFill>
                  <a:srgbClr val="FFFF00"/>
                </a:solidFill>
              </a:rPr>
              <a:t>Group 2 - S2</a:t>
            </a:r>
          </a:p>
        </p:txBody>
      </p:sp>
      <p:pic>
        <p:nvPicPr>
          <p:cNvPr id="7" name="Picture 6">
            <a:extLst>
              <a:ext uri="{FF2B5EF4-FFF2-40B4-BE49-F238E27FC236}">
                <a16:creationId xmlns:a16="http://schemas.microsoft.com/office/drawing/2014/main" id="{4D1A58B1-D524-459E-9814-339161797CF5}"/>
              </a:ext>
            </a:extLst>
          </p:cNvPr>
          <p:cNvPicPr>
            <a:picLocks noChangeAspect="1"/>
          </p:cNvPicPr>
          <p:nvPr/>
        </p:nvPicPr>
        <p:blipFill>
          <a:blip r:embed="rId3"/>
          <a:stretch>
            <a:fillRect/>
          </a:stretch>
        </p:blipFill>
        <p:spPr>
          <a:xfrm>
            <a:off x="532598" y="1069957"/>
            <a:ext cx="7333152" cy="4338851"/>
          </a:xfrm>
          <a:prstGeom prst="rect">
            <a:avLst/>
          </a:prstGeom>
        </p:spPr>
      </p:pic>
      <p:pic>
        <p:nvPicPr>
          <p:cNvPr id="8" name="Picture 7">
            <a:extLst>
              <a:ext uri="{FF2B5EF4-FFF2-40B4-BE49-F238E27FC236}">
                <a16:creationId xmlns:a16="http://schemas.microsoft.com/office/drawing/2014/main" id="{0B3CA2E9-8C08-4E1C-BDAD-D686D43313C2}"/>
              </a:ext>
            </a:extLst>
          </p:cNvPr>
          <p:cNvPicPr>
            <a:picLocks noChangeAspect="1"/>
          </p:cNvPicPr>
          <p:nvPr/>
        </p:nvPicPr>
        <p:blipFill>
          <a:blip r:embed="rId4"/>
          <a:stretch>
            <a:fillRect/>
          </a:stretch>
        </p:blipFill>
        <p:spPr>
          <a:xfrm>
            <a:off x="7920860" y="731056"/>
            <a:ext cx="3781425" cy="2598466"/>
          </a:xfrm>
          <a:prstGeom prst="rect">
            <a:avLst/>
          </a:prstGeom>
        </p:spPr>
      </p:pic>
      <p:pic>
        <p:nvPicPr>
          <p:cNvPr id="9" name="Picture 8">
            <a:extLst>
              <a:ext uri="{FF2B5EF4-FFF2-40B4-BE49-F238E27FC236}">
                <a16:creationId xmlns:a16="http://schemas.microsoft.com/office/drawing/2014/main" id="{0366DC96-085C-43C2-85D7-4BE7BBCBCA0A}"/>
              </a:ext>
            </a:extLst>
          </p:cNvPr>
          <p:cNvPicPr>
            <a:picLocks noChangeAspect="1"/>
          </p:cNvPicPr>
          <p:nvPr/>
        </p:nvPicPr>
        <p:blipFill>
          <a:blip r:embed="rId5"/>
          <a:stretch>
            <a:fillRect/>
          </a:stretch>
        </p:blipFill>
        <p:spPr>
          <a:xfrm>
            <a:off x="7865750" y="3263509"/>
            <a:ext cx="3781425" cy="2609850"/>
          </a:xfrm>
          <a:prstGeom prst="rect">
            <a:avLst/>
          </a:prstGeom>
        </p:spPr>
      </p:pic>
      <p:sp>
        <p:nvSpPr>
          <p:cNvPr id="12" name="TextBox 11">
            <a:extLst>
              <a:ext uri="{FF2B5EF4-FFF2-40B4-BE49-F238E27FC236}">
                <a16:creationId xmlns:a16="http://schemas.microsoft.com/office/drawing/2014/main" id="{DAE047BF-F7D6-45A6-B895-B505B260993D}"/>
              </a:ext>
            </a:extLst>
          </p:cNvPr>
          <p:cNvSpPr txBox="1"/>
          <p:nvPr/>
        </p:nvSpPr>
        <p:spPr>
          <a:xfrm>
            <a:off x="407352" y="5485000"/>
            <a:ext cx="7412082" cy="646331"/>
          </a:xfrm>
          <a:prstGeom prst="rect">
            <a:avLst/>
          </a:prstGeom>
          <a:noFill/>
        </p:spPr>
        <p:txBody>
          <a:bodyPr wrap="square">
            <a:spAutoFit/>
          </a:bodyPr>
          <a:lstStyle/>
          <a:p>
            <a:r>
              <a:rPr lang="en-GB" dirty="0"/>
              <a:t>Similar pattern can be seen for revenue and orders. Revenue is directly proportional to the number of orders. Highest peak in November 2011</a:t>
            </a:r>
          </a:p>
        </p:txBody>
      </p:sp>
      <p:sp>
        <p:nvSpPr>
          <p:cNvPr id="13" name="TextBox 12">
            <a:extLst>
              <a:ext uri="{FF2B5EF4-FFF2-40B4-BE49-F238E27FC236}">
                <a16:creationId xmlns:a16="http://schemas.microsoft.com/office/drawing/2014/main" id="{DF90C85F-5013-4C0E-A0C7-A99A02A0663B}"/>
              </a:ext>
            </a:extLst>
          </p:cNvPr>
          <p:cNvSpPr txBox="1"/>
          <p:nvPr/>
        </p:nvSpPr>
        <p:spPr>
          <a:xfrm>
            <a:off x="8153400" y="5873174"/>
            <a:ext cx="3469504" cy="276999"/>
          </a:xfrm>
          <a:prstGeom prst="rect">
            <a:avLst/>
          </a:prstGeom>
          <a:noFill/>
        </p:spPr>
        <p:txBody>
          <a:bodyPr wrap="square">
            <a:spAutoFit/>
          </a:bodyPr>
          <a:lstStyle/>
          <a:p>
            <a:r>
              <a:rPr lang="en-GB" sz="1200" dirty="0"/>
              <a:t>Distribution of Quantity and Price without outliers</a:t>
            </a:r>
          </a:p>
        </p:txBody>
      </p:sp>
      <p:sp>
        <p:nvSpPr>
          <p:cNvPr id="15" name="TextBox 14">
            <a:extLst>
              <a:ext uri="{FF2B5EF4-FFF2-40B4-BE49-F238E27FC236}">
                <a16:creationId xmlns:a16="http://schemas.microsoft.com/office/drawing/2014/main" id="{28171910-F4BC-4607-A47D-5BB98E567761}"/>
              </a:ext>
            </a:extLst>
          </p:cNvPr>
          <p:cNvSpPr txBox="1"/>
          <p:nvPr/>
        </p:nvSpPr>
        <p:spPr>
          <a:xfrm>
            <a:off x="331725" y="620794"/>
            <a:ext cx="6097424" cy="400110"/>
          </a:xfrm>
          <a:prstGeom prst="rect">
            <a:avLst/>
          </a:prstGeom>
          <a:noFill/>
        </p:spPr>
        <p:txBody>
          <a:bodyPr wrap="square">
            <a:spAutoFit/>
          </a:bodyPr>
          <a:lstStyle/>
          <a:p>
            <a:r>
              <a:rPr lang="en-US" sz="2000" b="1" dirty="0">
                <a:solidFill>
                  <a:srgbClr val="455181"/>
                </a:solidFill>
                <a:latin typeface="-apple-system"/>
              </a:rPr>
              <a:t>Initial hindsight's</a:t>
            </a:r>
            <a:endParaRPr lang="en-GB" sz="2000" dirty="0">
              <a:solidFill>
                <a:srgbClr val="455181"/>
              </a:solidFill>
            </a:endParaRPr>
          </a:p>
        </p:txBody>
      </p:sp>
      <p:sp>
        <p:nvSpPr>
          <p:cNvPr id="5" name="TextBox 4">
            <a:extLst>
              <a:ext uri="{FF2B5EF4-FFF2-40B4-BE49-F238E27FC236}">
                <a16:creationId xmlns:a16="http://schemas.microsoft.com/office/drawing/2014/main" id="{81C261FE-E39F-4E52-9E78-31D95E5F4919}"/>
              </a:ext>
            </a:extLst>
          </p:cNvPr>
          <p:cNvSpPr txBox="1"/>
          <p:nvPr/>
        </p:nvSpPr>
        <p:spPr>
          <a:xfrm rot="16200000">
            <a:off x="2586606" y="3303527"/>
            <a:ext cx="3336597" cy="276999"/>
          </a:xfrm>
          <a:prstGeom prst="rect">
            <a:avLst/>
          </a:prstGeom>
          <a:noFill/>
        </p:spPr>
        <p:txBody>
          <a:bodyPr wrap="square" rtlCol="0">
            <a:spAutoFit/>
          </a:bodyPr>
          <a:lstStyle/>
          <a:p>
            <a:r>
              <a:rPr lang="en-CA" sz="1200" dirty="0"/>
              <a:t>Sales in $ expressed as Exponential numbers 1e6</a:t>
            </a:r>
            <a:endParaRPr lang="en-GB" sz="1200" dirty="0"/>
          </a:p>
        </p:txBody>
      </p:sp>
      <p:sp>
        <p:nvSpPr>
          <p:cNvPr id="14" name="TextBox 13">
            <a:extLst>
              <a:ext uri="{FF2B5EF4-FFF2-40B4-BE49-F238E27FC236}">
                <a16:creationId xmlns:a16="http://schemas.microsoft.com/office/drawing/2014/main" id="{CFEADA3C-1342-46E4-A68D-9C9E14D446DD}"/>
              </a:ext>
            </a:extLst>
          </p:cNvPr>
          <p:cNvSpPr txBox="1"/>
          <p:nvPr/>
        </p:nvSpPr>
        <p:spPr>
          <a:xfrm>
            <a:off x="2427936" y="968924"/>
            <a:ext cx="4508573" cy="276999"/>
          </a:xfrm>
          <a:prstGeom prst="rect">
            <a:avLst/>
          </a:prstGeom>
          <a:solidFill>
            <a:schemeClr val="bg1"/>
          </a:solidFill>
        </p:spPr>
        <p:txBody>
          <a:bodyPr wrap="square" rtlCol="0">
            <a:spAutoFit/>
          </a:bodyPr>
          <a:lstStyle/>
          <a:p>
            <a:r>
              <a:rPr lang="en-CA" sz="1200" dirty="0"/>
              <a:t>Comparison of Number of Orders and Sales over time</a:t>
            </a:r>
            <a:endParaRPr lang="en-GB" sz="1200" dirty="0"/>
          </a:p>
        </p:txBody>
      </p:sp>
      <p:sp>
        <p:nvSpPr>
          <p:cNvPr id="16" name="TextBox 15">
            <a:extLst>
              <a:ext uri="{FF2B5EF4-FFF2-40B4-BE49-F238E27FC236}">
                <a16:creationId xmlns:a16="http://schemas.microsoft.com/office/drawing/2014/main" id="{47B80B46-4231-4E93-B30B-4F3792A6AD99}"/>
              </a:ext>
            </a:extLst>
          </p:cNvPr>
          <p:cNvSpPr txBox="1"/>
          <p:nvPr/>
        </p:nvSpPr>
        <p:spPr>
          <a:xfrm rot="16200000">
            <a:off x="-356081" y="3210222"/>
            <a:ext cx="1617446" cy="276999"/>
          </a:xfrm>
          <a:prstGeom prst="rect">
            <a:avLst/>
          </a:prstGeom>
          <a:noFill/>
        </p:spPr>
        <p:txBody>
          <a:bodyPr wrap="square" rtlCol="0">
            <a:spAutoFit/>
          </a:bodyPr>
          <a:lstStyle/>
          <a:p>
            <a:r>
              <a:rPr lang="en-CA" sz="1200" dirty="0"/>
              <a:t>Number of Orders</a:t>
            </a:r>
            <a:endParaRPr lang="en-GB" sz="1200" dirty="0"/>
          </a:p>
        </p:txBody>
      </p:sp>
      <p:sp>
        <p:nvSpPr>
          <p:cNvPr id="17" name="TextBox 16">
            <a:extLst>
              <a:ext uri="{FF2B5EF4-FFF2-40B4-BE49-F238E27FC236}">
                <a16:creationId xmlns:a16="http://schemas.microsoft.com/office/drawing/2014/main" id="{926CE2BB-644B-4754-ABA0-A10A0E00FC69}"/>
              </a:ext>
            </a:extLst>
          </p:cNvPr>
          <p:cNvSpPr txBox="1"/>
          <p:nvPr/>
        </p:nvSpPr>
        <p:spPr>
          <a:xfrm>
            <a:off x="9408671" y="620794"/>
            <a:ext cx="1491856" cy="246221"/>
          </a:xfrm>
          <a:prstGeom prst="rect">
            <a:avLst/>
          </a:prstGeom>
          <a:solidFill>
            <a:schemeClr val="bg1"/>
          </a:solidFill>
        </p:spPr>
        <p:txBody>
          <a:bodyPr wrap="square" rtlCol="0">
            <a:spAutoFit/>
          </a:bodyPr>
          <a:lstStyle/>
          <a:p>
            <a:r>
              <a:rPr lang="en-CA" sz="1000" dirty="0"/>
              <a:t>Distribution of Price</a:t>
            </a:r>
            <a:endParaRPr lang="en-GB" sz="1000" dirty="0"/>
          </a:p>
        </p:txBody>
      </p:sp>
    </p:spTree>
    <p:extLst>
      <p:ext uri="{BB962C8B-B14F-4D97-AF65-F5344CB8AC3E}">
        <p14:creationId xmlns:p14="http://schemas.microsoft.com/office/powerpoint/2010/main" val="20504717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212630-15B5-466B-A412-A9657E6A3B61}"/>
              </a:ext>
            </a:extLst>
          </p:cNvPr>
          <p:cNvSpPr txBox="1"/>
          <p:nvPr/>
        </p:nvSpPr>
        <p:spPr>
          <a:xfrm>
            <a:off x="546930" y="478149"/>
            <a:ext cx="11100987" cy="5777165"/>
          </a:xfrm>
          <a:prstGeom prst="rect">
            <a:avLst/>
          </a:prstGeom>
          <a:solidFill>
            <a:schemeClr val="bg1">
              <a:alpha val="95000"/>
            </a:schemeClr>
          </a:solidFill>
          <a:ln w="57150">
            <a:solidFill>
              <a:srgbClr val="455181"/>
            </a:solidFill>
          </a:ln>
        </p:spPr>
        <p:txBody>
          <a:bodyPr wrap="square" rtlCol="0">
            <a:spAutoFit/>
          </a:bodyPr>
          <a:lstStyle/>
          <a:p>
            <a:endParaRPr lang="en-GB" dirty="0"/>
          </a:p>
        </p:txBody>
      </p:sp>
      <p:sp>
        <p:nvSpPr>
          <p:cNvPr id="4" name="Footer Placeholder 3">
            <a:extLst>
              <a:ext uri="{FF2B5EF4-FFF2-40B4-BE49-F238E27FC236}">
                <a16:creationId xmlns:a16="http://schemas.microsoft.com/office/drawing/2014/main" id="{02345725-EA61-44EF-9DFC-DD98F1D23BC9}"/>
              </a:ext>
            </a:extLst>
          </p:cNvPr>
          <p:cNvSpPr>
            <a:spLocks noGrp="1"/>
          </p:cNvSpPr>
          <p:nvPr>
            <p:ph type="ftr" sz="quarter" idx="11"/>
          </p:nvPr>
        </p:nvSpPr>
        <p:spPr/>
        <p:txBody>
          <a:bodyPr/>
          <a:lstStyle/>
          <a:p>
            <a:r>
              <a:rPr lang="en-US" dirty="0"/>
              <a:t>Group 2 - S2</a:t>
            </a:r>
          </a:p>
        </p:txBody>
      </p:sp>
      <p:sp>
        <p:nvSpPr>
          <p:cNvPr id="17" name="Slide Number Placeholder 16">
            <a:extLst>
              <a:ext uri="{FF2B5EF4-FFF2-40B4-BE49-F238E27FC236}">
                <a16:creationId xmlns:a16="http://schemas.microsoft.com/office/drawing/2014/main" id="{FB8176DA-59AF-4CEA-B7E3-C2BF48953570}"/>
              </a:ext>
            </a:extLst>
          </p:cNvPr>
          <p:cNvSpPr>
            <a:spLocks noGrp="1"/>
          </p:cNvSpPr>
          <p:nvPr>
            <p:ph type="sldNum" sz="quarter" idx="12"/>
          </p:nvPr>
        </p:nvSpPr>
        <p:spPr/>
        <p:txBody>
          <a:bodyPr/>
          <a:lstStyle/>
          <a:p>
            <a:fld id="{B5CEABB6-07DC-46E8-9B57-56EC44A396E5}" type="slidenum">
              <a:rPr lang="en-US" smtClean="0"/>
              <a:t>6</a:t>
            </a:fld>
            <a:endParaRPr lang="en-US" dirty="0"/>
          </a:p>
        </p:txBody>
      </p:sp>
      <p:pic>
        <p:nvPicPr>
          <p:cNvPr id="15" name="Picture 14">
            <a:extLst>
              <a:ext uri="{FF2B5EF4-FFF2-40B4-BE49-F238E27FC236}">
                <a16:creationId xmlns:a16="http://schemas.microsoft.com/office/drawing/2014/main" id="{08065734-62B4-406B-84F7-D967A01D71B5}"/>
              </a:ext>
            </a:extLst>
          </p:cNvPr>
          <p:cNvPicPr>
            <a:picLocks noChangeAspect="1"/>
          </p:cNvPicPr>
          <p:nvPr/>
        </p:nvPicPr>
        <p:blipFill>
          <a:blip r:embed="rId2"/>
          <a:stretch>
            <a:fillRect/>
          </a:stretch>
        </p:blipFill>
        <p:spPr>
          <a:xfrm>
            <a:off x="828675" y="2249408"/>
            <a:ext cx="4862824" cy="3470354"/>
          </a:xfrm>
          <a:prstGeom prst="rect">
            <a:avLst/>
          </a:prstGeom>
        </p:spPr>
      </p:pic>
      <p:sp>
        <p:nvSpPr>
          <p:cNvPr id="24" name="TextBox 23">
            <a:extLst>
              <a:ext uri="{FF2B5EF4-FFF2-40B4-BE49-F238E27FC236}">
                <a16:creationId xmlns:a16="http://schemas.microsoft.com/office/drawing/2014/main" id="{A13643B4-24C5-4153-9625-BDD6AC63894F}"/>
              </a:ext>
            </a:extLst>
          </p:cNvPr>
          <p:cNvSpPr txBox="1"/>
          <p:nvPr/>
        </p:nvSpPr>
        <p:spPr>
          <a:xfrm>
            <a:off x="828675" y="1150281"/>
            <a:ext cx="4862823" cy="923330"/>
          </a:xfrm>
          <a:prstGeom prst="rect">
            <a:avLst/>
          </a:prstGeom>
          <a:noFill/>
        </p:spPr>
        <p:txBody>
          <a:bodyPr wrap="square">
            <a:spAutoFit/>
          </a:bodyPr>
          <a:lstStyle/>
          <a:p>
            <a:r>
              <a:rPr lang="en-GB" b="0" i="0" dirty="0">
                <a:effectLst/>
                <a:latin typeface="-apple-system"/>
              </a:rPr>
              <a:t>We have steady </a:t>
            </a:r>
            <a:r>
              <a:rPr lang="en-GB" b="0" i="0" dirty="0">
                <a:solidFill>
                  <a:schemeClr val="accent5"/>
                </a:solidFill>
                <a:effectLst/>
                <a:latin typeface="-apple-system"/>
              </a:rPr>
              <a:t>20% repeat customers </a:t>
            </a:r>
            <a:r>
              <a:rPr lang="en-GB" b="0" i="0" dirty="0">
                <a:effectLst/>
                <a:latin typeface="-apple-system"/>
              </a:rPr>
              <a:t>throughout the year. Total customers and repeat customers is higher towards end of year.</a:t>
            </a:r>
            <a:endParaRPr lang="en-GB" dirty="0"/>
          </a:p>
        </p:txBody>
      </p:sp>
      <p:sp>
        <p:nvSpPr>
          <p:cNvPr id="25" name="TextBox 24">
            <a:extLst>
              <a:ext uri="{FF2B5EF4-FFF2-40B4-BE49-F238E27FC236}">
                <a16:creationId xmlns:a16="http://schemas.microsoft.com/office/drawing/2014/main" id="{826980B9-FFC2-4A89-859D-1C481085C441}"/>
              </a:ext>
            </a:extLst>
          </p:cNvPr>
          <p:cNvSpPr txBox="1"/>
          <p:nvPr/>
        </p:nvSpPr>
        <p:spPr>
          <a:xfrm>
            <a:off x="828675" y="602685"/>
            <a:ext cx="6097424" cy="400110"/>
          </a:xfrm>
          <a:prstGeom prst="rect">
            <a:avLst/>
          </a:prstGeom>
          <a:noFill/>
        </p:spPr>
        <p:txBody>
          <a:bodyPr wrap="square">
            <a:spAutoFit/>
          </a:bodyPr>
          <a:lstStyle/>
          <a:p>
            <a:r>
              <a:rPr lang="en-US" sz="2000" b="1" dirty="0">
                <a:solidFill>
                  <a:srgbClr val="455181"/>
                </a:solidFill>
                <a:latin typeface="-apple-system"/>
              </a:rPr>
              <a:t>Initial hindsight's</a:t>
            </a:r>
            <a:endParaRPr lang="en-GB" sz="2000" dirty="0">
              <a:solidFill>
                <a:srgbClr val="455181"/>
              </a:solidFill>
            </a:endParaRPr>
          </a:p>
        </p:txBody>
      </p:sp>
      <p:pic>
        <p:nvPicPr>
          <p:cNvPr id="27" name="Picture 26">
            <a:extLst>
              <a:ext uri="{FF2B5EF4-FFF2-40B4-BE49-F238E27FC236}">
                <a16:creationId xmlns:a16="http://schemas.microsoft.com/office/drawing/2014/main" id="{5C382553-1144-4A1F-A93A-4C3975EDCB5A}"/>
              </a:ext>
            </a:extLst>
          </p:cNvPr>
          <p:cNvPicPr>
            <a:picLocks noChangeAspect="1"/>
          </p:cNvPicPr>
          <p:nvPr/>
        </p:nvPicPr>
        <p:blipFill>
          <a:blip r:embed="rId3"/>
          <a:stretch>
            <a:fillRect/>
          </a:stretch>
        </p:blipFill>
        <p:spPr>
          <a:xfrm>
            <a:off x="6658197" y="2253963"/>
            <a:ext cx="4705128" cy="3465799"/>
          </a:xfrm>
          <a:prstGeom prst="rect">
            <a:avLst/>
          </a:prstGeom>
        </p:spPr>
      </p:pic>
      <p:sp>
        <p:nvSpPr>
          <p:cNvPr id="29" name="TextBox 28">
            <a:extLst>
              <a:ext uri="{FF2B5EF4-FFF2-40B4-BE49-F238E27FC236}">
                <a16:creationId xmlns:a16="http://schemas.microsoft.com/office/drawing/2014/main" id="{01EB2792-4A02-4A86-87A1-57D0F9F51E31}"/>
              </a:ext>
            </a:extLst>
          </p:cNvPr>
          <p:cNvSpPr txBox="1"/>
          <p:nvPr/>
        </p:nvSpPr>
        <p:spPr>
          <a:xfrm>
            <a:off x="6578125" y="1103831"/>
            <a:ext cx="4775675" cy="923330"/>
          </a:xfrm>
          <a:prstGeom prst="rect">
            <a:avLst/>
          </a:prstGeom>
          <a:noFill/>
        </p:spPr>
        <p:txBody>
          <a:bodyPr wrap="square">
            <a:spAutoFit/>
          </a:bodyPr>
          <a:lstStyle>
            <a:defPPr>
              <a:defRPr lang="en-US"/>
            </a:defPPr>
            <a:lvl1pPr>
              <a:defRPr b="0" i="0">
                <a:effectLst/>
                <a:latin typeface="-apple-system"/>
              </a:defRPr>
            </a:lvl1pPr>
          </a:lstStyle>
          <a:p>
            <a:r>
              <a:rPr lang="en-GB" dirty="0"/>
              <a:t>Steady </a:t>
            </a:r>
            <a:r>
              <a:rPr lang="en-GB" dirty="0">
                <a:solidFill>
                  <a:schemeClr val="accent5"/>
                </a:solidFill>
              </a:rPr>
              <a:t>30% revenue </a:t>
            </a:r>
            <a:r>
              <a:rPr lang="en-GB" dirty="0"/>
              <a:t>due to </a:t>
            </a:r>
            <a:r>
              <a:rPr lang="en-GB" dirty="0">
                <a:solidFill>
                  <a:schemeClr val="accent5"/>
                </a:solidFill>
              </a:rPr>
              <a:t>repeat customers </a:t>
            </a:r>
            <a:r>
              <a:rPr lang="en-GB" dirty="0"/>
              <a:t>throughout the year. Around May and end of the  year it goes to nearly 50%.</a:t>
            </a:r>
          </a:p>
        </p:txBody>
      </p:sp>
      <p:sp>
        <p:nvSpPr>
          <p:cNvPr id="10" name="Oval 9">
            <a:extLst>
              <a:ext uri="{FF2B5EF4-FFF2-40B4-BE49-F238E27FC236}">
                <a16:creationId xmlns:a16="http://schemas.microsoft.com/office/drawing/2014/main" id="{38ADE79C-A513-4525-86C9-6DFD7C426103}"/>
              </a:ext>
            </a:extLst>
          </p:cNvPr>
          <p:cNvSpPr/>
          <p:nvPr/>
        </p:nvSpPr>
        <p:spPr>
          <a:xfrm flipV="1">
            <a:off x="1110420" y="4421225"/>
            <a:ext cx="4862824" cy="270847"/>
          </a:xfrm>
          <a:prstGeom prst="ellipse">
            <a:avLst/>
          </a:prstGeom>
          <a:solidFill>
            <a:srgbClr val="FF0000">
              <a:alpha val="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611D318-5D38-437B-A9CA-1B1189810BBE}"/>
              </a:ext>
            </a:extLst>
          </p:cNvPr>
          <p:cNvSpPr/>
          <p:nvPr/>
        </p:nvSpPr>
        <p:spPr>
          <a:xfrm>
            <a:off x="6926099" y="4058110"/>
            <a:ext cx="4060567" cy="166255"/>
          </a:xfrm>
          <a:prstGeom prst="ellipse">
            <a:avLst/>
          </a:prstGeom>
          <a:solidFill>
            <a:srgbClr val="FF0000">
              <a:alpha val="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702154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F0F7B5-B798-450D-94DC-3F3EDFC2156F}"/>
              </a:ext>
            </a:extLst>
          </p:cNvPr>
          <p:cNvSpPr/>
          <p:nvPr/>
        </p:nvSpPr>
        <p:spPr>
          <a:xfrm>
            <a:off x="318654" y="341745"/>
            <a:ext cx="11554691" cy="6014605"/>
          </a:xfrm>
          <a:prstGeom prst="rect">
            <a:avLst/>
          </a:prstGeom>
          <a:solidFill>
            <a:schemeClr val="bg1"/>
          </a:solidFill>
          <a:ln w="38100">
            <a:solidFill>
              <a:srgbClr val="455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0"/>
            <a:ext cx="10515600" cy="1667678"/>
          </a:xfrm>
        </p:spPr>
        <p:txBody>
          <a:bodyPr>
            <a:normAutofit/>
          </a:bodyPr>
          <a:lstStyle/>
          <a:p>
            <a:pPr algn="ctr"/>
            <a:r>
              <a:rPr lang="en-US" dirty="0"/>
              <a:t>Insights</a:t>
            </a: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p:txBody>
          <a:bodyPr/>
          <a:lstStyle/>
          <a:p>
            <a:fld id="{B5CEABB6-07DC-46E8-9B57-56EC44A396E5}" type="slidenum">
              <a:rPr lang="en-US" smtClean="0">
                <a:solidFill>
                  <a:srgbClr val="455181"/>
                </a:solidFill>
              </a:rPr>
              <a:pPr/>
              <a:t>7</a:t>
            </a:fld>
            <a:endParaRPr lang="en-US" dirty="0">
              <a:solidFill>
                <a:srgbClr val="455181"/>
              </a:solidFill>
            </a:endParaRPr>
          </a:p>
        </p:txBody>
      </p:sp>
      <p:sp>
        <p:nvSpPr>
          <p:cNvPr id="4" name="Footer Placeholder 3">
            <a:extLst>
              <a:ext uri="{FF2B5EF4-FFF2-40B4-BE49-F238E27FC236}">
                <a16:creationId xmlns:a16="http://schemas.microsoft.com/office/drawing/2014/main" id="{BBCF6095-7B3A-46CC-A0D5-8B23EBEA8FAC}"/>
              </a:ext>
            </a:extLst>
          </p:cNvPr>
          <p:cNvSpPr>
            <a:spLocks noGrp="1"/>
          </p:cNvSpPr>
          <p:nvPr>
            <p:ph type="ftr" sz="quarter" idx="11"/>
          </p:nvPr>
        </p:nvSpPr>
        <p:spPr/>
        <p:txBody>
          <a:bodyPr/>
          <a:lstStyle/>
          <a:p>
            <a:r>
              <a:rPr lang="en-US" dirty="0">
                <a:solidFill>
                  <a:srgbClr val="455181"/>
                </a:solidFill>
              </a:rPr>
              <a:t>Group 2 - S2</a:t>
            </a:r>
          </a:p>
        </p:txBody>
      </p:sp>
      <p:pic>
        <p:nvPicPr>
          <p:cNvPr id="24" name="Picture 23">
            <a:extLst>
              <a:ext uri="{FF2B5EF4-FFF2-40B4-BE49-F238E27FC236}">
                <a16:creationId xmlns:a16="http://schemas.microsoft.com/office/drawing/2014/main" id="{632D5A2B-4196-4CD8-A476-C3ADC8FB0E24}"/>
              </a:ext>
            </a:extLst>
          </p:cNvPr>
          <p:cNvPicPr>
            <a:picLocks noChangeAspect="1"/>
          </p:cNvPicPr>
          <p:nvPr/>
        </p:nvPicPr>
        <p:blipFill>
          <a:blip r:embed="rId2"/>
          <a:stretch>
            <a:fillRect/>
          </a:stretch>
        </p:blipFill>
        <p:spPr>
          <a:xfrm>
            <a:off x="543503" y="1128712"/>
            <a:ext cx="6038850" cy="4600575"/>
          </a:xfrm>
          <a:prstGeom prst="rect">
            <a:avLst/>
          </a:prstGeom>
        </p:spPr>
      </p:pic>
      <p:sp>
        <p:nvSpPr>
          <p:cNvPr id="26" name="TextBox 25">
            <a:extLst>
              <a:ext uri="{FF2B5EF4-FFF2-40B4-BE49-F238E27FC236}">
                <a16:creationId xmlns:a16="http://schemas.microsoft.com/office/drawing/2014/main" id="{E2E3470B-71B9-4BF5-8725-562E634A6A81}"/>
              </a:ext>
            </a:extLst>
          </p:cNvPr>
          <p:cNvSpPr txBox="1"/>
          <p:nvPr/>
        </p:nvSpPr>
        <p:spPr>
          <a:xfrm>
            <a:off x="6663583" y="1054350"/>
            <a:ext cx="5061247" cy="5078313"/>
          </a:xfrm>
          <a:prstGeom prst="rect">
            <a:avLst/>
          </a:prstGeom>
          <a:solidFill>
            <a:schemeClr val="bg1"/>
          </a:solidFill>
        </p:spPr>
        <p:txBody>
          <a:bodyPr wrap="square">
            <a:spAutoFit/>
          </a:bodyPr>
          <a:lstStyle/>
          <a:p>
            <a:r>
              <a:rPr lang="en-GB" sz="2400" b="0" i="0" dirty="0">
                <a:solidFill>
                  <a:srgbClr val="455181"/>
                </a:solidFill>
                <a:effectLst/>
                <a:latin typeface="-apple-system"/>
              </a:rPr>
              <a:t>Top 5 selling products</a:t>
            </a:r>
          </a:p>
          <a:p>
            <a:r>
              <a:rPr lang="en-GB" sz="2400" b="0" i="0" dirty="0">
                <a:solidFill>
                  <a:srgbClr val="455181"/>
                </a:solidFill>
                <a:effectLst/>
                <a:latin typeface="-apple-system"/>
              </a:rPr>
              <a:t>(based on Quantity)</a:t>
            </a:r>
          </a:p>
          <a:p>
            <a:endParaRPr lang="en-GB" sz="2800" b="0" i="0" dirty="0">
              <a:solidFill>
                <a:srgbClr val="455181"/>
              </a:solidFill>
              <a:effectLst/>
              <a:latin typeface="-apple-system"/>
            </a:endParaRPr>
          </a:p>
          <a:p>
            <a:pPr marL="285750" indent="-285750">
              <a:buFont typeface="Arial" panose="020B0604020202020204" pitchFamily="34" charset="0"/>
              <a:buChar char="•"/>
            </a:pPr>
            <a:r>
              <a:rPr lang="en-GB" sz="2000" b="0" i="0" dirty="0">
                <a:effectLst/>
                <a:latin typeface="-apple-system"/>
              </a:rPr>
              <a:t>Spike for the </a:t>
            </a:r>
            <a:r>
              <a:rPr lang="en-GB" sz="2000" b="0" i="0" dirty="0">
                <a:solidFill>
                  <a:srgbClr val="0E97B2"/>
                </a:solidFill>
                <a:effectLst/>
                <a:latin typeface="-apple-system"/>
              </a:rPr>
              <a:t>last quarter </a:t>
            </a:r>
            <a:r>
              <a:rPr lang="en-GB" sz="2000" b="0" i="0" dirty="0">
                <a:effectLst/>
                <a:latin typeface="-apple-system"/>
              </a:rPr>
              <a:t>of the year. </a:t>
            </a:r>
          </a:p>
          <a:p>
            <a:pPr marL="285750" indent="-285750">
              <a:buFont typeface="Arial" panose="020B0604020202020204" pitchFamily="34" charset="0"/>
              <a:buChar char="•"/>
            </a:pPr>
            <a:endParaRPr lang="en-GB" sz="2000" b="0" i="0" dirty="0">
              <a:effectLst/>
              <a:latin typeface="-apple-system"/>
            </a:endParaRPr>
          </a:p>
          <a:p>
            <a:pPr marL="285750" indent="-285750">
              <a:buFont typeface="Arial" panose="020B0604020202020204" pitchFamily="34" charset="0"/>
              <a:buChar char="•"/>
            </a:pPr>
            <a:r>
              <a:rPr lang="en-GB" sz="2000" b="1" i="0" dirty="0">
                <a:solidFill>
                  <a:srgbClr val="FF0000"/>
                </a:solidFill>
                <a:effectLst/>
                <a:latin typeface="-apple-system"/>
              </a:rPr>
              <a:t>22578 not selling </a:t>
            </a:r>
            <a:r>
              <a:rPr lang="en-GB" sz="2000" b="0" i="0" dirty="0">
                <a:solidFill>
                  <a:srgbClr val="FF0000"/>
                </a:solidFill>
                <a:effectLst/>
                <a:latin typeface="-apple-system"/>
              </a:rPr>
              <a:t>. </a:t>
            </a:r>
          </a:p>
          <a:p>
            <a:pPr marL="285750" indent="-285750">
              <a:buFont typeface="Arial" panose="020B0604020202020204" pitchFamily="34" charset="0"/>
              <a:buChar char="•"/>
            </a:pPr>
            <a:endParaRPr lang="en-GB" sz="2000" b="0" i="0" dirty="0">
              <a:effectLst/>
              <a:latin typeface="-apple-system"/>
            </a:endParaRPr>
          </a:p>
          <a:p>
            <a:pPr marL="285750" indent="-285750">
              <a:buFont typeface="Arial" panose="020B0604020202020204" pitchFamily="34" charset="0"/>
              <a:buChar char="•"/>
            </a:pPr>
            <a:r>
              <a:rPr lang="en-GB" sz="2000" b="0" i="0" dirty="0">
                <a:solidFill>
                  <a:srgbClr val="00B050"/>
                </a:solidFill>
                <a:effectLst/>
                <a:latin typeface="-apple-system"/>
              </a:rPr>
              <a:t>23084 did the best. </a:t>
            </a:r>
          </a:p>
          <a:p>
            <a:pPr marL="285750" indent="-285750">
              <a:buFont typeface="Arial" panose="020B0604020202020204" pitchFamily="34" charset="0"/>
              <a:buChar char="•"/>
            </a:pPr>
            <a:endParaRPr lang="en-GB" sz="2000" b="0" i="0" dirty="0">
              <a:effectLst/>
              <a:latin typeface="-apple-system"/>
            </a:endParaRPr>
          </a:p>
          <a:p>
            <a:pPr marL="285750" indent="-285750">
              <a:buFont typeface="Arial" panose="020B0604020202020204" pitchFamily="34" charset="0"/>
              <a:buChar char="•"/>
            </a:pPr>
            <a:r>
              <a:rPr lang="en-GB" sz="2000" b="0" i="0" dirty="0">
                <a:effectLst/>
                <a:latin typeface="-apple-system"/>
              </a:rPr>
              <a:t>22086 follows the similar trend as that of 23084</a:t>
            </a:r>
          </a:p>
          <a:p>
            <a:pPr marL="285750" indent="-285750">
              <a:buFont typeface="Arial" panose="020B0604020202020204" pitchFamily="34" charset="0"/>
              <a:buChar char="•"/>
            </a:pPr>
            <a:endParaRPr lang="en-GB" sz="2000" b="0" i="0" dirty="0">
              <a:effectLst/>
              <a:latin typeface="-apple-system"/>
            </a:endParaRPr>
          </a:p>
          <a:p>
            <a:pPr marL="285750" indent="-285750">
              <a:buFont typeface="Arial" panose="020B0604020202020204" pitchFamily="34" charset="0"/>
              <a:buChar char="•"/>
            </a:pPr>
            <a:r>
              <a:rPr lang="en-GB" sz="2000" b="0" i="0" dirty="0">
                <a:solidFill>
                  <a:srgbClr val="FFC000"/>
                </a:solidFill>
                <a:effectLst/>
                <a:latin typeface="-apple-system"/>
              </a:rPr>
              <a:t>22197, 85099B spikes at different times of the year. They both also see the increase in November.</a:t>
            </a:r>
            <a:endParaRPr lang="en-GB" sz="2000" dirty="0">
              <a:solidFill>
                <a:srgbClr val="FFC000"/>
              </a:solidFill>
            </a:endParaRPr>
          </a:p>
        </p:txBody>
      </p:sp>
      <p:sp>
        <p:nvSpPr>
          <p:cNvPr id="9" name="Oval 8">
            <a:extLst>
              <a:ext uri="{FF2B5EF4-FFF2-40B4-BE49-F238E27FC236}">
                <a16:creationId xmlns:a16="http://schemas.microsoft.com/office/drawing/2014/main" id="{305EF74A-A650-4518-ACCC-C0E900074F0E}"/>
              </a:ext>
            </a:extLst>
          </p:cNvPr>
          <p:cNvSpPr/>
          <p:nvPr/>
        </p:nvSpPr>
        <p:spPr>
          <a:xfrm rot="5400000" flipV="1">
            <a:off x="4539922" y="2941536"/>
            <a:ext cx="517237" cy="3648862"/>
          </a:xfrm>
          <a:prstGeom prst="ellipse">
            <a:avLst/>
          </a:prstGeom>
          <a:solidFill>
            <a:srgbClr val="FF0000">
              <a:alpha val="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4AF991A8-098C-45EB-87FB-701EA1596110}"/>
              </a:ext>
            </a:extLst>
          </p:cNvPr>
          <p:cNvSpPr/>
          <p:nvPr/>
        </p:nvSpPr>
        <p:spPr>
          <a:xfrm rot="5400000" flipV="1">
            <a:off x="2288652" y="3331176"/>
            <a:ext cx="517234" cy="1241614"/>
          </a:xfrm>
          <a:prstGeom prst="ellipse">
            <a:avLst/>
          </a:prstGeom>
          <a:solidFill>
            <a:srgbClr val="FFC000">
              <a:alpha val="3000"/>
            </a:srgbClr>
          </a:solidFill>
          <a:ln>
            <a:solidFill>
              <a:srgbClr val="FAC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1CB3AE17-B218-4CCA-B908-732B8E5E05D5}"/>
              </a:ext>
            </a:extLst>
          </p:cNvPr>
          <p:cNvSpPr/>
          <p:nvPr/>
        </p:nvSpPr>
        <p:spPr>
          <a:xfrm rot="5400000" flipV="1">
            <a:off x="5383807" y="1441217"/>
            <a:ext cx="1196098" cy="1241614"/>
          </a:xfrm>
          <a:prstGeom prst="ellipse">
            <a:avLst/>
          </a:prstGeom>
          <a:solidFill>
            <a:srgbClr val="92D050">
              <a:alpha val="3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76360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6598763" y="3548340"/>
            <a:ext cx="4310029" cy="2286000"/>
          </a:xfrm>
        </p:spPr>
        <p:txBody>
          <a:bodyPr/>
          <a:lstStyle/>
          <a:p>
            <a:endParaRPr lang="en-US" b="0" i="0" dirty="0">
              <a:solidFill>
                <a:srgbClr val="333333"/>
              </a:solidFill>
              <a:effectLst/>
              <a:latin typeface="-apple-system"/>
            </a:endParaRPr>
          </a:p>
          <a:p>
            <a:r>
              <a:rPr lang="en-US" b="0" i="0" dirty="0">
                <a:solidFill>
                  <a:srgbClr val="333333"/>
                </a:solidFill>
                <a:effectLst/>
                <a:latin typeface="-apple-system"/>
              </a:rPr>
              <a:t> </a:t>
            </a:r>
          </a:p>
          <a:p>
            <a:r>
              <a:rPr lang="en-US" dirty="0">
                <a:latin typeface="-apple-system"/>
              </a:rPr>
              <a:t>.</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p:txBody>
          <a:bodyPr/>
          <a:lstStyle/>
          <a:p>
            <a:fld id="{B5CEABB6-07DC-46E8-9B57-56EC44A396E5}" type="slidenum">
              <a:rPr lang="en-US" smtClean="0">
                <a:solidFill>
                  <a:srgbClr val="455181"/>
                </a:solidFill>
              </a:rPr>
              <a:pPr/>
              <a:t>8</a:t>
            </a:fld>
            <a:endParaRPr lang="en-US" dirty="0">
              <a:solidFill>
                <a:srgbClr val="455181"/>
              </a:solidFill>
            </a:endParaRPr>
          </a:p>
        </p:txBody>
      </p:sp>
      <p:sp>
        <p:nvSpPr>
          <p:cNvPr id="4" name="Footer Placeholder 3">
            <a:extLst>
              <a:ext uri="{FF2B5EF4-FFF2-40B4-BE49-F238E27FC236}">
                <a16:creationId xmlns:a16="http://schemas.microsoft.com/office/drawing/2014/main" id="{FC37BB6A-3023-498A-AEE4-D8AB234BC812}"/>
              </a:ext>
            </a:extLst>
          </p:cNvPr>
          <p:cNvSpPr>
            <a:spLocks noGrp="1"/>
          </p:cNvSpPr>
          <p:nvPr>
            <p:ph type="ftr" sz="quarter" idx="11"/>
          </p:nvPr>
        </p:nvSpPr>
        <p:spPr/>
        <p:txBody>
          <a:bodyPr/>
          <a:lstStyle/>
          <a:p>
            <a:r>
              <a:rPr lang="en-US" dirty="0">
                <a:solidFill>
                  <a:srgbClr val="455181"/>
                </a:solidFill>
              </a:rPr>
              <a:t>Group 2 - S2</a:t>
            </a:r>
          </a:p>
        </p:txBody>
      </p:sp>
      <p:sp>
        <p:nvSpPr>
          <p:cNvPr id="6" name="Title 5">
            <a:extLst>
              <a:ext uri="{FF2B5EF4-FFF2-40B4-BE49-F238E27FC236}">
                <a16:creationId xmlns:a16="http://schemas.microsoft.com/office/drawing/2014/main" id="{7743BCDA-6682-430C-A9C0-25A68C2049D3}"/>
              </a:ext>
            </a:extLst>
          </p:cNvPr>
          <p:cNvSpPr>
            <a:spLocks noGrp="1"/>
          </p:cNvSpPr>
          <p:nvPr>
            <p:ph type="title"/>
          </p:nvPr>
        </p:nvSpPr>
        <p:spPr>
          <a:xfrm>
            <a:off x="981342" y="859353"/>
            <a:ext cx="10058400" cy="565265"/>
          </a:xfrm>
        </p:spPr>
        <p:txBody>
          <a:bodyPr/>
          <a:lstStyle/>
          <a:p>
            <a:r>
              <a:rPr lang="en-CA" dirty="0"/>
              <a:t>Insights</a:t>
            </a:r>
            <a:endParaRPr lang="en-GB" dirty="0"/>
          </a:p>
        </p:txBody>
      </p:sp>
      <p:pic>
        <p:nvPicPr>
          <p:cNvPr id="9" name="Picture 8">
            <a:extLst>
              <a:ext uri="{FF2B5EF4-FFF2-40B4-BE49-F238E27FC236}">
                <a16:creationId xmlns:a16="http://schemas.microsoft.com/office/drawing/2014/main" id="{ACD1966F-F608-4B3E-B841-6A791189759B}"/>
              </a:ext>
            </a:extLst>
          </p:cNvPr>
          <p:cNvPicPr>
            <a:picLocks noChangeAspect="1"/>
          </p:cNvPicPr>
          <p:nvPr/>
        </p:nvPicPr>
        <p:blipFill>
          <a:blip r:embed="rId2"/>
          <a:stretch>
            <a:fillRect/>
          </a:stretch>
        </p:blipFill>
        <p:spPr>
          <a:xfrm>
            <a:off x="1146071" y="1502847"/>
            <a:ext cx="6105525" cy="4495800"/>
          </a:xfrm>
          <a:prstGeom prst="rect">
            <a:avLst/>
          </a:prstGeom>
        </p:spPr>
      </p:pic>
      <p:sp>
        <p:nvSpPr>
          <p:cNvPr id="22" name="TextBox 21">
            <a:extLst>
              <a:ext uri="{FF2B5EF4-FFF2-40B4-BE49-F238E27FC236}">
                <a16:creationId xmlns:a16="http://schemas.microsoft.com/office/drawing/2014/main" id="{1AF9421A-0993-4DDD-9C49-18428F5D26D3}"/>
              </a:ext>
            </a:extLst>
          </p:cNvPr>
          <p:cNvSpPr txBox="1"/>
          <p:nvPr/>
        </p:nvSpPr>
        <p:spPr>
          <a:xfrm>
            <a:off x="7251596" y="936010"/>
            <a:ext cx="3875028" cy="4985980"/>
          </a:xfrm>
          <a:prstGeom prst="rect">
            <a:avLst/>
          </a:prstGeom>
          <a:solidFill>
            <a:schemeClr val="bg1"/>
          </a:solidFill>
        </p:spPr>
        <p:txBody>
          <a:bodyPr wrap="square">
            <a:spAutoFit/>
          </a:bodyPr>
          <a:lstStyle/>
          <a:p>
            <a:r>
              <a:rPr lang="en-GB" sz="2400" b="0" i="0" dirty="0">
                <a:solidFill>
                  <a:srgbClr val="455181"/>
                </a:solidFill>
                <a:effectLst/>
                <a:latin typeface="-apple-system"/>
              </a:rPr>
              <a:t>Top 5 selling products </a:t>
            </a:r>
          </a:p>
          <a:p>
            <a:r>
              <a:rPr lang="en-GB" sz="2400" b="0" i="0" dirty="0">
                <a:solidFill>
                  <a:srgbClr val="455181"/>
                </a:solidFill>
                <a:effectLst/>
                <a:latin typeface="-apple-system"/>
              </a:rPr>
              <a:t>(based on Sales)</a:t>
            </a:r>
          </a:p>
          <a:p>
            <a:pPr marL="285750" indent="-285750">
              <a:buFont typeface="Arial" panose="020B0604020202020204" pitchFamily="34" charset="0"/>
              <a:buChar char="•"/>
            </a:pPr>
            <a:endParaRPr lang="en-GB" b="0" i="0" dirty="0">
              <a:effectLst/>
              <a:latin typeface="-apple-system"/>
            </a:endParaRPr>
          </a:p>
          <a:p>
            <a:pPr marL="285750" indent="-285750">
              <a:buFont typeface="Arial" panose="020B0604020202020204" pitchFamily="34" charset="0"/>
              <a:buChar char="•"/>
            </a:pPr>
            <a:r>
              <a:rPr lang="en-GB" b="0" i="0" dirty="0">
                <a:effectLst/>
                <a:latin typeface="-apple-system"/>
              </a:rPr>
              <a:t>Spike for the last quarter of the year. </a:t>
            </a:r>
          </a:p>
          <a:p>
            <a:pPr marL="285750" indent="-285750">
              <a:buFont typeface="Arial" panose="020B0604020202020204" pitchFamily="34" charset="0"/>
              <a:buChar char="•"/>
            </a:pPr>
            <a:endParaRPr lang="en-GB" b="0" i="0" dirty="0">
              <a:effectLst/>
              <a:latin typeface="-apple-system"/>
            </a:endParaRPr>
          </a:p>
          <a:p>
            <a:pPr marL="285750" indent="-285750">
              <a:buFont typeface="Arial" panose="020B0604020202020204" pitchFamily="34" charset="0"/>
              <a:buChar char="•"/>
            </a:pPr>
            <a:r>
              <a:rPr lang="en-GB" b="0" i="0" dirty="0">
                <a:solidFill>
                  <a:srgbClr val="92D050"/>
                </a:solidFill>
                <a:effectLst/>
                <a:latin typeface="-apple-system"/>
              </a:rPr>
              <a:t>DOT is the bes</a:t>
            </a:r>
            <a:r>
              <a:rPr lang="en-GB" dirty="0">
                <a:solidFill>
                  <a:srgbClr val="92D050"/>
                </a:solidFill>
                <a:latin typeface="-apple-system"/>
              </a:rPr>
              <a:t>t </a:t>
            </a:r>
            <a:r>
              <a:rPr lang="en-GB" b="0" i="0" dirty="0">
                <a:solidFill>
                  <a:srgbClr val="92D050"/>
                </a:solidFill>
                <a:effectLst/>
                <a:latin typeface="-apple-system"/>
              </a:rPr>
              <a:t>product </a:t>
            </a:r>
          </a:p>
          <a:p>
            <a:pPr marL="285750" indent="-285750">
              <a:buFont typeface="Arial" panose="020B0604020202020204" pitchFamily="34" charset="0"/>
              <a:buChar char="•"/>
            </a:pPr>
            <a:endParaRPr lang="en-GB" dirty="0">
              <a:latin typeface="-apple-system"/>
            </a:endParaRPr>
          </a:p>
          <a:p>
            <a:pPr marL="285750" indent="-285750">
              <a:buFont typeface="Arial" panose="020B0604020202020204" pitchFamily="34" charset="0"/>
              <a:buChar char="•"/>
            </a:pPr>
            <a:r>
              <a:rPr lang="en-GB" b="0" i="0" dirty="0">
                <a:solidFill>
                  <a:srgbClr val="FF0000"/>
                </a:solidFill>
                <a:effectLst/>
                <a:latin typeface="-apple-system"/>
              </a:rPr>
              <a:t>22197 is the product with lowest sales.</a:t>
            </a:r>
          </a:p>
          <a:p>
            <a:pPr marL="285750" indent="-285750">
              <a:buFont typeface="Arial" panose="020B0604020202020204" pitchFamily="34" charset="0"/>
              <a:buChar char="•"/>
            </a:pPr>
            <a:endParaRPr lang="en-GB" b="0" i="0" dirty="0">
              <a:effectLst/>
              <a:latin typeface="-apple-system"/>
            </a:endParaRPr>
          </a:p>
          <a:p>
            <a:pPr marL="285750" indent="-285750">
              <a:buFont typeface="Arial" panose="020B0604020202020204" pitchFamily="34" charset="0"/>
              <a:buChar char="•"/>
            </a:pPr>
            <a:r>
              <a:rPr lang="en-GB" b="0" i="0" dirty="0">
                <a:effectLst/>
                <a:latin typeface="-apple-system"/>
              </a:rPr>
              <a:t>23084 and 22086 has nearly 0 sales till April then increased rapidly making it the second &amp; third largest selling product respectively</a:t>
            </a:r>
          </a:p>
          <a:p>
            <a:pPr marL="285750" indent="-285750">
              <a:buFont typeface="Arial" panose="020B0604020202020204" pitchFamily="34" charset="0"/>
              <a:buChar char="•"/>
            </a:pPr>
            <a:endParaRPr lang="en-GB" b="0" i="0" dirty="0">
              <a:effectLst/>
              <a:latin typeface="-apple-system"/>
            </a:endParaRPr>
          </a:p>
          <a:p>
            <a:pPr marL="285750" indent="-285750">
              <a:buFont typeface="Arial" panose="020B0604020202020204" pitchFamily="34" charset="0"/>
              <a:buChar char="•"/>
            </a:pPr>
            <a:r>
              <a:rPr lang="en-GB" b="0" i="0" dirty="0">
                <a:solidFill>
                  <a:srgbClr val="FFC000"/>
                </a:solidFill>
                <a:effectLst/>
                <a:latin typeface="-apple-system"/>
              </a:rPr>
              <a:t>85123A has peaks and lows throughout the year</a:t>
            </a:r>
            <a:endParaRPr lang="en-GB" dirty="0">
              <a:solidFill>
                <a:srgbClr val="FFC000"/>
              </a:solidFill>
            </a:endParaRPr>
          </a:p>
        </p:txBody>
      </p:sp>
      <p:sp>
        <p:nvSpPr>
          <p:cNvPr id="8" name="Oval 7">
            <a:extLst>
              <a:ext uri="{FF2B5EF4-FFF2-40B4-BE49-F238E27FC236}">
                <a16:creationId xmlns:a16="http://schemas.microsoft.com/office/drawing/2014/main" id="{F7F822F2-F578-4059-B270-CFC43AD69D02}"/>
              </a:ext>
            </a:extLst>
          </p:cNvPr>
          <p:cNvSpPr/>
          <p:nvPr/>
        </p:nvSpPr>
        <p:spPr>
          <a:xfrm rot="5400000" flipV="1">
            <a:off x="5077243" y="3001573"/>
            <a:ext cx="304798" cy="3648862"/>
          </a:xfrm>
          <a:prstGeom prst="ellipse">
            <a:avLst/>
          </a:prstGeom>
          <a:solidFill>
            <a:srgbClr val="FF0000">
              <a:alpha val="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567E429E-5677-46D2-BFA1-8D713C4D672C}"/>
              </a:ext>
            </a:extLst>
          </p:cNvPr>
          <p:cNvSpPr/>
          <p:nvPr/>
        </p:nvSpPr>
        <p:spPr>
          <a:xfrm rot="5400000" flipV="1">
            <a:off x="4002463" y="1533388"/>
            <a:ext cx="892666" cy="5387771"/>
          </a:xfrm>
          <a:prstGeom prst="ellipse">
            <a:avLst/>
          </a:prstGeom>
          <a:solidFill>
            <a:srgbClr val="FFC000">
              <a:alpha val="3000"/>
            </a:srgbClr>
          </a:solidFill>
          <a:ln>
            <a:solidFill>
              <a:srgbClr val="FAC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6A6899A4-8BFE-43F9-8AC4-A0B02C413B94}"/>
              </a:ext>
            </a:extLst>
          </p:cNvPr>
          <p:cNvSpPr/>
          <p:nvPr/>
        </p:nvSpPr>
        <p:spPr>
          <a:xfrm rot="5400000" flipV="1">
            <a:off x="5814908" y="1480089"/>
            <a:ext cx="1196098" cy="1241614"/>
          </a:xfrm>
          <a:prstGeom prst="ellipse">
            <a:avLst/>
          </a:prstGeom>
          <a:solidFill>
            <a:srgbClr val="92D050">
              <a:alpha val="3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389210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29AF719-19FB-4969-85DF-E0BA00BE526F}"/>
              </a:ext>
            </a:extLst>
          </p:cNvPr>
          <p:cNvSpPr txBox="1">
            <a:spLocks noGrp="1"/>
          </p:cNvSpPr>
          <p:nvPr>
            <p:ph type="subTitle" idx="1"/>
          </p:nvPr>
        </p:nvSpPr>
        <p:spPr>
          <a:xfrm>
            <a:off x="1318075" y="1838036"/>
            <a:ext cx="5412509" cy="2949525"/>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GB" b="0" i="0" dirty="0">
                <a:effectLst/>
                <a:latin typeface="-apple-system"/>
              </a:rPr>
              <a:t>What led in the sudden increase in the purchases?</a:t>
            </a:r>
          </a:p>
          <a:p>
            <a:pPr marL="285750" indent="-285750">
              <a:buFont typeface="Arial" panose="020B0604020202020204" pitchFamily="34" charset="0"/>
              <a:buChar char="•"/>
            </a:pPr>
            <a:r>
              <a:rPr lang="en-GB" dirty="0">
                <a:latin typeface="-apple-system"/>
              </a:rPr>
              <a:t>W</a:t>
            </a:r>
            <a:r>
              <a:rPr lang="en-GB" b="0" i="0" dirty="0">
                <a:effectLst/>
                <a:latin typeface="-apple-system"/>
              </a:rPr>
              <a:t>hat type of product are these ? </a:t>
            </a:r>
          </a:p>
          <a:p>
            <a:pPr marL="285750" indent="-285750">
              <a:buFont typeface="Arial" panose="020B0604020202020204" pitchFamily="34" charset="0"/>
              <a:buChar char="•"/>
            </a:pPr>
            <a:r>
              <a:rPr lang="en-GB" dirty="0">
                <a:latin typeface="-apple-system"/>
              </a:rPr>
              <a:t>I</a:t>
            </a:r>
            <a:r>
              <a:rPr lang="en-GB" b="0" i="0" dirty="0">
                <a:effectLst/>
                <a:latin typeface="-apple-system"/>
              </a:rPr>
              <a:t>s that an organic purchase? </a:t>
            </a:r>
          </a:p>
          <a:p>
            <a:pPr marL="285750" indent="-285750">
              <a:buFont typeface="Arial" panose="020B0604020202020204" pitchFamily="34" charset="0"/>
              <a:buChar char="•"/>
            </a:pPr>
            <a:r>
              <a:rPr lang="en-GB" b="0" i="0" dirty="0">
                <a:effectLst/>
                <a:latin typeface="-apple-system"/>
              </a:rPr>
              <a:t>Is it an outcome of a campaign? </a:t>
            </a:r>
          </a:p>
          <a:p>
            <a:pPr marL="285750" indent="-285750">
              <a:buFont typeface="Arial" panose="020B0604020202020204" pitchFamily="34" charset="0"/>
              <a:buChar char="•"/>
            </a:pPr>
            <a:r>
              <a:rPr lang="en-GB" dirty="0">
                <a:latin typeface="-apple-system"/>
              </a:rPr>
              <a:t>Why </a:t>
            </a:r>
            <a:r>
              <a:rPr lang="en-GB" b="0" i="0" dirty="0">
                <a:effectLst/>
                <a:latin typeface="-apple-system"/>
              </a:rPr>
              <a:t>users increased interest on the product?</a:t>
            </a:r>
          </a:p>
          <a:p>
            <a:pPr marL="285750" indent="-285750">
              <a:buFont typeface="Arial" panose="020B0604020202020204" pitchFamily="34" charset="0"/>
              <a:buChar char="•"/>
            </a:pPr>
            <a:r>
              <a:rPr lang="en-GB" dirty="0">
                <a:latin typeface="-apple-system"/>
              </a:rPr>
              <a:t>What relates to spikes in March, May and August?</a:t>
            </a:r>
            <a:endParaRPr lang="en-GB" dirty="0"/>
          </a:p>
        </p:txBody>
      </p:sp>
      <p:sp>
        <p:nvSpPr>
          <p:cNvPr id="8" name="Title 7">
            <a:extLst>
              <a:ext uri="{FF2B5EF4-FFF2-40B4-BE49-F238E27FC236}">
                <a16:creationId xmlns:a16="http://schemas.microsoft.com/office/drawing/2014/main" id="{E75EA370-A1FC-461C-B213-C86A65D1DADB}"/>
              </a:ext>
            </a:extLst>
          </p:cNvPr>
          <p:cNvSpPr>
            <a:spLocks noGrp="1"/>
          </p:cNvSpPr>
          <p:nvPr>
            <p:ph type="ctrTitle"/>
          </p:nvPr>
        </p:nvSpPr>
        <p:spPr>
          <a:xfrm>
            <a:off x="6869129" y="2565400"/>
            <a:ext cx="3937416" cy="2387600"/>
          </a:xfrm>
        </p:spPr>
        <p:txBody>
          <a:bodyPr>
            <a:normAutofit fontScale="90000"/>
          </a:bodyPr>
          <a:lstStyle/>
          <a:p>
            <a:r>
              <a:rPr lang="en-GB" b="0" i="0" dirty="0">
                <a:solidFill>
                  <a:srgbClr val="455181"/>
                </a:solidFill>
                <a:effectLst/>
                <a:latin typeface="-apple-system"/>
              </a:rPr>
              <a:t>Recommended Studies </a:t>
            </a:r>
            <a:br>
              <a:rPr lang="en-GB" b="0" i="0" dirty="0">
                <a:solidFill>
                  <a:srgbClr val="455181"/>
                </a:solidFill>
                <a:effectLst/>
                <a:latin typeface="-apple-system"/>
              </a:rPr>
            </a:br>
            <a:br>
              <a:rPr lang="en-GB" b="0" i="0" dirty="0">
                <a:solidFill>
                  <a:srgbClr val="455181"/>
                </a:solidFill>
                <a:effectLst/>
                <a:latin typeface="-apple-system"/>
              </a:rPr>
            </a:br>
            <a:r>
              <a:rPr lang="en-GB" sz="2700" b="0" i="0" dirty="0">
                <a:solidFill>
                  <a:srgbClr val="455181"/>
                </a:solidFill>
                <a:effectLst/>
                <a:latin typeface="-apple-system"/>
              </a:rPr>
              <a:t>We need to look at further data and answer these questions to make a marketing strategy</a:t>
            </a:r>
            <a:br>
              <a:rPr lang="en-GB" b="0" i="0" dirty="0">
                <a:solidFill>
                  <a:srgbClr val="455181"/>
                </a:solidFill>
                <a:effectLst/>
                <a:latin typeface="-apple-system"/>
              </a:rPr>
            </a:br>
            <a:endParaRPr lang="en-GB" dirty="0"/>
          </a:p>
        </p:txBody>
      </p:sp>
    </p:spTree>
    <p:extLst>
      <p:ext uri="{BB962C8B-B14F-4D97-AF65-F5344CB8AC3E}">
        <p14:creationId xmlns:p14="http://schemas.microsoft.com/office/powerpoint/2010/main" val="3457366884"/>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CC3022A-70F1-4B7E-97CD-F6F1ACAD79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10222</TotalTime>
  <Words>1040</Words>
  <Application>Microsoft Office PowerPoint</Application>
  <PresentationFormat>Widescreen</PresentationFormat>
  <Paragraphs>182</Paragraphs>
  <Slides>13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Arial</vt:lpstr>
      <vt:lpstr>Calibri</vt:lpstr>
      <vt:lpstr>Quire Sans Pro Light</vt:lpstr>
      <vt:lpstr>Times New Roman</vt:lpstr>
      <vt:lpstr>Tisa Offc Serif Pro</vt:lpstr>
      <vt:lpstr>Office Theme</vt:lpstr>
      <vt:lpstr>PowerPoint Presentation</vt:lpstr>
      <vt:lpstr>PowerPoint Presentation</vt:lpstr>
      <vt:lpstr> </vt:lpstr>
      <vt:lpstr> </vt:lpstr>
      <vt:lpstr> </vt:lpstr>
      <vt:lpstr>PowerPoint Presentation</vt:lpstr>
      <vt:lpstr>Insights</vt:lpstr>
      <vt:lpstr>Insights</vt:lpstr>
      <vt:lpstr>Recommended Studies   We need to look at further data and answer these questions to make a marketing strategy </vt:lpstr>
      <vt:lpstr>PowerPoint Presentation</vt:lpstr>
      <vt:lpstr>  Number of purchases are maximum from 2-7 We can work closely with customers who are buying more than 4 times,  to become our loyal customers, we can introduce new products to them too.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dc:title>
  <dc:creator>Prathap David Carlo</dc:creator>
  <cp:lastModifiedBy>Deepa T Chawla</cp:lastModifiedBy>
  <cp:revision>22</cp:revision>
  <dcterms:created xsi:type="dcterms:W3CDTF">2022-03-12T02:32:13Z</dcterms:created>
  <dcterms:modified xsi:type="dcterms:W3CDTF">2022-04-04T03:55:24Z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